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72" r:id="rId5"/>
  </p:sldMasterIdLst>
  <p:notesMasterIdLst>
    <p:notesMasterId r:id="rId32"/>
  </p:notesMasterIdLst>
  <p:sldIdLst>
    <p:sldId id="293" r:id="rId6"/>
    <p:sldId id="294" r:id="rId7"/>
    <p:sldId id="304" r:id="rId8"/>
    <p:sldId id="295" r:id="rId9"/>
    <p:sldId id="267" r:id="rId10"/>
    <p:sldId id="296" r:id="rId11"/>
    <p:sldId id="313" r:id="rId12"/>
    <p:sldId id="314" r:id="rId13"/>
    <p:sldId id="315" r:id="rId14"/>
    <p:sldId id="316" r:id="rId15"/>
    <p:sldId id="317" r:id="rId16"/>
    <p:sldId id="318" r:id="rId17"/>
    <p:sldId id="319" r:id="rId18"/>
    <p:sldId id="322" r:id="rId19"/>
    <p:sldId id="297" r:id="rId20"/>
    <p:sldId id="323" r:id="rId21"/>
    <p:sldId id="298" r:id="rId22"/>
    <p:sldId id="301" r:id="rId23"/>
    <p:sldId id="325" r:id="rId24"/>
    <p:sldId id="303" r:id="rId25"/>
    <p:sldId id="305" r:id="rId26"/>
    <p:sldId id="306" r:id="rId27"/>
    <p:sldId id="264" r:id="rId28"/>
    <p:sldId id="324" r:id="rId29"/>
    <p:sldId id="312" r:id="rId30"/>
    <p:sldId id="30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FF4000E-9C5D-0030-DECB-BD634CE036F8}" name="Monica Bailey" initials="MB" userId="S::mo803649@ucf.edu::074aace1-a02f-4b32-b10d-0f0d559392d2" providerId="AD"/>
  <p188:author id="{27FC0621-B5C1-5811-ED46-F54238566D9B}" name="Karla Rosario" initials="KR" userId="S::ka979425@ucf.edu::003cb3b7-bc10-4f02-a2b7-728ff5158fe3" providerId="AD"/>
  <p188:author id="{C955B755-DAAB-194C-65CF-4AE7BFFCF7D4}" name="Magdalena Pasarica" initials="MP" userId="S::mpasaric@ucf.edu::a34ab0ee-20c3-4d6f-9c84-b2bcc7246384"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8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EA35600-A52E-4824-B12F-75F91FA022C1}" v="2" dt="2023-08-23T22:03:39.200"/>
    <p1510:client id="{EDB44440-3430-4F6C-F1C4-97C1985CB139}" v="11" dt="2023-09-29T16:10:26.88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9215"/>
    <p:restoredTop sz="85944"/>
  </p:normalViewPr>
  <p:slideViewPr>
    <p:cSldViewPr snapToGrid="0">
      <p:cViewPr varScale="1">
        <p:scale>
          <a:sx n="101" d="100"/>
          <a:sy n="101" d="100"/>
        </p:scale>
        <p:origin x="244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5C7A113-C73D-4D4B-B4BA-92E9500BD6AC}" type="datetimeFigureOut">
              <a:t>1/9/24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712635-CF84-4703-B24E-988F243C0907}" type="slidenum">
              <a:t>‹#›</a:t>
            </a:fld>
            <a:endParaRPr lang="en-US"/>
          </a:p>
        </p:txBody>
      </p:sp>
    </p:spTree>
    <p:extLst>
      <p:ext uri="{BB962C8B-B14F-4D97-AF65-F5344CB8AC3E}">
        <p14:creationId xmlns:p14="http://schemas.microsoft.com/office/powerpoint/2010/main" val="9873669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bbcgoodfood.com/recipes/%E2%80%8B" TargetMode="External"/><Relationship Id="rId2" Type="http://schemas.openxmlformats.org/officeDocument/2006/relationships/slide" Target="../slides/slide21.xml"/><Relationship Id="rId1" Type="http://schemas.openxmlformats.org/officeDocument/2006/relationships/notesMaster" Target="../notesMasters/notesMaster1.xml"/><Relationship Id="rId5" Type="http://schemas.openxmlformats.org/officeDocument/2006/relationships/hyperlink" Target="http://simplyrecepies.com/" TargetMode="External"/><Relationship Id="rId4" Type="http://schemas.openxmlformats.org/officeDocument/2006/relationships/hyperlink" Target="http://allrecipes.com/"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 </a:t>
            </a:r>
            <a:r>
              <a:rPr lang="en-US" sz="1800" b="0" i="0">
                <a:solidFill>
                  <a:srgbClr val="000000"/>
                </a:solidFill>
                <a:effectLst/>
                <a:latin typeface="Calibri" panose="020F0502020204030204" pitchFamily="34" charset="0"/>
              </a:rPr>
              <a:t>Today we will learn about how changing your nutrition can help promote your health. If you are interested in learning about more health promotion tools please register for </a:t>
            </a:r>
            <a:r>
              <a:rPr lang="en-US" sz="1800" b="0" i="0" err="1">
                <a:solidFill>
                  <a:srgbClr val="000000"/>
                </a:solidFill>
                <a:effectLst/>
                <a:latin typeface="Calibri" panose="020F0502020204030204" pitchFamily="34" charset="0"/>
              </a:rPr>
              <a:t>RenewU</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a:t>
            </a:fld>
            <a:endParaRPr lang="en-US"/>
          </a:p>
        </p:txBody>
      </p:sp>
    </p:spTree>
    <p:extLst>
      <p:ext uri="{BB962C8B-B14F-4D97-AF65-F5344CB8AC3E}">
        <p14:creationId xmlns:p14="http://schemas.microsoft.com/office/powerpoint/2010/main" val="15068563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t>
            </a:r>
          </a:p>
          <a:p>
            <a:endParaRPr lang="en-US" sz="1800" b="0" i="0" dirty="0">
              <a:solidFill>
                <a:srgbClr val="000000"/>
              </a:solidFill>
              <a:effectLst/>
              <a:latin typeface="Calibri" panose="020F0502020204030204" pitchFamily="34" charset="0"/>
            </a:endParaRPr>
          </a:p>
          <a:p>
            <a:pPr algn="l" fontAlgn="base"/>
            <a:r>
              <a:rPr lang="en-US" sz="5400" b="0" i="0" dirty="0">
                <a:solidFill>
                  <a:srgbClr val="000000"/>
                </a:solidFill>
                <a:effectLst/>
                <a:latin typeface="var(--font-family-body)"/>
              </a:rPr>
              <a:t>Figure 3. Subgroup Meta-analysis With Different </a:t>
            </a:r>
            <a:r>
              <a:rPr lang="en-US" sz="5400" b="0" i="0" dirty="0" err="1">
                <a:solidFill>
                  <a:srgbClr val="000000"/>
                </a:solidFill>
                <a:effectLst/>
                <a:latin typeface="var(--font-family-body)"/>
              </a:rPr>
              <a:t>Eicosapentaenoic</a:t>
            </a:r>
            <a:r>
              <a:rPr lang="en-US" sz="5400" b="0" i="0" dirty="0">
                <a:solidFill>
                  <a:srgbClr val="000000"/>
                </a:solidFill>
                <a:effectLst/>
                <a:latin typeface="var(--font-family-body)"/>
              </a:rPr>
              <a:t> Acid (EPA) Percentages.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5400" b="0" i="0" dirty="0">
                <a:solidFill>
                  <a:srgbClr val="000000"/>
                </a:solidFill>
                <a:effectLst/>
                <a:latin typeface="var(--font-family-body)"/>
              </a:rPr>
              <a:t>This figure shows a difference in the effect by the proportion of EPA and DHA. </a:t>
            </a:r>
            <a:endParaRPr lang="en-US" sz="5400" b="0" i="0" dirty="0">
              <a:solidFill>
                <a:srgbClr val="000000"/>
              </a:solidFill>
              <a:effectLst/>
              <a:latin typeface="GothamReg"/>
            </a:endParaRPr>
          </a:p>
          <a:p>
            <a:pPr algn="l" fontAlgn="base"/>
            <a:endParaRPr lang="en-US" sz="5400" b="0" i="0" dirty="0">
              <a:solidFill>
                <a:srgbClr val="000000"/>
              </a:solidFill>
              <a:effectLst/>
              <a:latin typeface="GothamReg"/>
            </a:endParaRPr>
          </a:p>
          <a:p>
            <a:pPr algn="l" fontAlgn="base"/>
            <a:endParaRPr lang="en-US" sz="4000" b="0" i="0" dirty="0">
              <a:solidFill>
                <a:srgbClr val="000000"/>
              </a:solidFill>
              <a:effectLst/>
              <a:latin typeface="GothamReg"/>
            </a:endParaRPr>
          </a:p>
        </p:txBody>
      </p:sp>
      <p:sp>
        <p:nvSpPr>
          <p:cNvPr id="4" name="Slide Number Placeholder 3"/>
          <p:cNvSpPr>
            <a:spLocks noGrp="1"/>
          </p:cNvSpPr>
          <p:nvPr>
            <p:ph type="sldNum" sz="quarter" idx="5"/>
          </p:nvPr>
        </p:nvSpPr>
        <p:spPr/>
        <p:txBody>
          <a:bodyPr/>
          <a:lstStyle/>
          <a:p>
            <a:fld id="{7E712635-CF84-4703-B24E-988F243C0907}" type="slidenum">
              <a:rPr lang="en-US" smtClean="0"/>
              <a:t>10</a:t>
            </a:fld>
            <a:endParaRPr lang="en-US"/>
          </a:p>
        </p:txBody>
      </p:sp>
    </p:spTree>
    <p:extLst>
      <p:ext uri="{BB962C8B-B14F-4D97-AF65-F5344CB8AC3E}">
        <p14:creationId xmlns:p14="http://schemas.microsoft.com/office/powerpoint/2010/main" val="20824041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article findings</a:t>
            </a:r>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11</a:t>
            </a:fld>
            <a:endParaRPr lang="en-US"/>
          </a:p>
        </p:txBody>
      </p:sp>
    </p:spTree>
    <p:extLst>
      <p:ext uri="{BB962C8B-B14F-4D97-AF65-F5344CB8AC3E}">
        <p14:creationId xmlns:p14="http://schemas.microsoft.com/office/powerpoint/2010/main" val="4872841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article summary</a:t>
            </a:r>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12</a:t>
            </a:fld>
            <a:endParaRPr lang="en-US"/>
          </a:p>
        </p:txBody>
      </p:sp>
    </p:spTree>
    <p:extLst>
      <p:ext uri="{BB962C8B-B14F-4D97-AF65-F5344CB8AC3E}">
        <p14:creationId xmlns:p14="http://schemas.microsoft.com/office/powerpoint/2010/main" val="4182235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t>
            </a:r>
          </a:p>
          <a:p>
            <a:endParaRPr lang="en-US" dirty="0"/>
          </a:p>
          <a:p>
            <a:r>
              <a:rPr lang="en-US" b="0" i="0" dirty="0">
                <a:solidFill>
                  <a:srgbClr val="000000"/>
                </a:solidFill>
                <a:effectLst/>
                <a:latin typeface="GothamReg"/>
              </a:rPr>
              <a:t>Figure 4. Forest plot: omega-3 PUFAs vs control. </a:t>
            </a:r>
          </a:p>
          <a:p>
            <a:endParaRPr lang="en-US" dirty="0"/>
          </a:p>
          <a:p>
            <a:pPr algn="l" fontAlgn="base"/>
            <a:r>
              <a:rPr lang="en-US" b="0" i="0" dirty="0">
                <a:solidFill>
                  <a:srgbClr val="000000"/>
                </a:solidFill>
                <a:effectLst/>
                <a:latin typeface="GothamReg"/>
              </a:rPr>
              <a:t>26 double-blinded randomized controlled trials (Intervention 4-16 weeks of treatment/placebo)</a:t>
            </a:r>
          </a:p>
          <a:p>
            <a:pPr algn="l" fontAlgn="base"/>
            <a:r>
              <a:rPr lang="en-US" b="1" i="0" dirty="0">
                <a:solidFill>
                  <a:srgbClr val="000000"/>
                </a:solidFill>
                <a:effectLst/>
                <a:latin typeface="GothamReg"/>
              </a:rPr>
              <a:t>Study participants:</a:t>
            </a:r>
          </a:p>
          <a:p>
            <a:pPr algn="l" fontAlgn="base">
              <a:buFont typeface="Arial" panose="020B0604020202020204" pitchFamily="34" charset="0"/>
              <a:buChar char="•"/>
            </a:pPr>
            <a:r>
              <a:rPr lang="en-US" b="0" i="0" dirty="0">
                <a:solidFill>
                  <a:srgbClr val="000000"/>
                </a:solidFill>
                <a:effectLst/>
                <a:latin typeface="merriweather" panose="00000500000000000000" pitchFamily="2" charset="0"/>
              </a:rPr>
              <a:t>N=1089 in the treatment group, and N=1071 in the control group</a:t>
            </a:r>
          </a:p>
          <a:p>
            <a:pPr algn="l" fontAlgn="base">
              <a:buFont typeface="Arial" panose="020B0604020202020204" pitchFamily="34" charset="0"/>
              <a:buChar char="•"/>
            </a:pPr>
            <a:r>
              <a:rPr lang="en-US" b="0" i="0" dirty="0">
                <a:solidFill>
                  <a:srgbClr val="000000"/>
                </a:solidFill>
                <a:effectLst/>
                <a:latin typeface="merriweather" panose="00000500000000000000" pitchFamily="2" charset="0"/>
              </a:rPr>
              <a:t>Adults with a diagnosis of depression  and with/without other medical conditions</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13</a:t>
            </a:fld>
            <a:endParaRPr lang="en-US"/>
          </a:p>
        </p:txBody>
      </p:sp>
    </p:spTree>
    <p:extLst>
      <p:ext uri="{BB962C8B-B14F-4D97-AF65-F5344CB8AC3E}">
        <p14:creationId xmlns:p14="http://schemas.microsoft.com/office/powerpoint/2010/main" val="1972044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article findings</a:t>
            </a:r>
          </a:p>
          <a:p>
            <a:endParaRPr lang="en-US" sz="1800" b="0" i="0" dirty="0">
              <a:solidFill>
                <a:srgbClr val="000000"/>
              </a:solidFill>
              <a:effectLst/>
              <a:latin typeface="Calibri" panose="020F0502020204030204" pitchFamily="34" charset="0"/>
            </a:endParaRPr>
          </a:p>
          <a:p>
            <a:r>
              <a:rPr lang="en-US" b="1" i="0" dirty="0">
                <a:solidFill>
                  <a:srgbClr val="000000"/>
                </a:solidFill>
                <a:effectLst/>
                <a:latin typeface="GothamReg"/>
              </a:rPr>
              <a:t>Too much Omega-3 fatty acids is not always best. </a:t>
            </a:r>
            <a:r>
              <a:rPr lang="en-US" b="0" i="0" dirty="0">
                <a:solidFill>
                  <a:srgbClr val="000000"/>
                </a:solidFill>
                <a:effectLst/>
                <a:latin typeface="GothamReg"/>
              </a:rPr>
              <a:t>Higher dose of Omega-3 fatty acids may hamper the activity of the CYP2D6 and CYP2A4, enzymes which metabolize drugs.</a:t>
            </a:r>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14</a:t>
            </a:fld>
            <a:endParaRPr lang="en-US"/>
          </a:p>
        </p:txBody>
      </p:sp>
    </p:spTree>
    <p:extLst>
      <p:ext uri="{BB962C8B-B14F-4D97-AF65-F5344CB8AC3E}">
        <p14:creationId xmlns:p14="http://schemas.microsoft.com/office/powerpoint/2010/main" val="39034530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dirty="0">
                <a:solidFill>
                  <a:srgbClr val="000000"/>
                </a:solidFill>
                <a:effectLst/>
                <a:latin typeface="Calibri" panose="020F0502020204030204" pitchFamily="34" charset="0"/>
              </a:rPr>
              <a:t>Presenter notes:</a:t>
            </a:r>
          </a:p>
          <a:p>
            <a:pPr algn="l" rtl="0" fontAlgn="base"/>
            <a:endParaRPr lang="en-US" dirty="0"/>
          </a:p>
          <a:p>
            <a:pPr algn="l" rtl="0" fontAlgn="base"/>
            <a:r>
              <a:rPr lang="en-US" b="1" dirty="0"/>
              <a:t>Decreases inflammation </a:t>
            </a:r>
            <a:r>
              <a:rPr lang="en-US" dirty="0"/>
              <a:t>- </a:t>
            </a:r>
            <a:r>
              <a:rPr lang="en-US" b="0" i="0" dirty="0">
                <a:solidFill>
                  <a:srgbClr val="000000"/>
                </a:solidFill>
                <a:effectLst/>
                <a:latin typeface="GothamReg"/>
              </a:rPr>
              <a:t>Decreases inflammation (as shown by decreased inflammatory markers - </a:t>
            </a:r>
            <a:r>
              <a:rPr lang="en-US" b="0" i="0" dirty="0" err="1">
                <a:solidFill>
                  <a:srgbClr val="000000"/>
                </a:solidFill>
                <a:effectLst/>
                <a:latin typeface="GothamReg"/>
              </a:rPr>
              <a:t>TNFa</a:t>
            </a:r>
            <a:r>
              <a:rPr lang="en-US" b="0" i="0" dirty="0">
                <a:solidFill>
                  <a:srgbClr val="000000"/>
                </a:solidFill>
                <a:effectLst/>
                <a:latin typeface="GothamReg"/>
              </a:rPr>
              <a:t>, IL1b, IL2, IL6).  </a:t>
            </a:r>
          </a:p>
          <a:p>
            <a:pPr algn="l" rtl="0" fontAlgn="base"/>
            <a:endParaRPr lang="en-US" b="0" i="0" dirty="0">
              <a:solidFill>
                <a:srgbClr val="000000"/>
              </a:solidFill>
              <a:effectLst/>
              <a:latin typeface="GothamReg"/>
            </a:endParaRPr>
          </a:p>
          <a:p>
            <a:pPr algn="l" rtl="0" fontAlgn="base"/>
            <a:r>
              <a:rPr lang="en-US" b="1" i="0" dirty="0">
                <a:solidFill>
                  <a:srgbClr val="000000"/>
                </a:solidFill>
                <a:effectLst/>
                <a:latin typeface="GothamReg"/>
              </a:rPr>
              <a:t>Protects Neurons </a:t>
            </a:r>
            <a:r>
              <a:rPr lang="en-US" b="0" i="0" dirty="0">
                <a:solidFill>
                  <a:srgbClr val="000000"/>
                </a:solidFill>
                <a:effectLst/>
                <a:latin typeface="GothamReg"/>
              </a:rPr>
              <a:t>- Increases N-acetyl-aspartate, which increases phospholipid turnover to decrease brain atrophy, and results in increased brain-derived neurotrophic factor.</a:t>
            </a:r>
          </a:p>
          <a:p>
            <a:pPr algn="l" rtl="0" fontAlgn="base"/>
            <a:endParaRPr lang="en-US" b="0" i="0" dirty="0">
              <a:solidFill>
                <a:srgbClr val="000000"/>
              </a:solidFill>
              <a:effectLst/>
              <a:latin typeface="GothamReg"/>
            </a:endParaRPr>
          </a:p>
          <a:p>
            <a:pPr algn="l" rtl="0" fontAlgn="base"/>
            <a:r>
              <a:rPr lang="en-US" b="1" i="0" dirty="0">
                <a:solidFill>
                  <a:srgbClr val="000000"/>
                </a:solidFill>
                <a:effectLst/>
                <a:latin typeface="GothamReg"/>
              </a:rPr>
              <a:t>Inhibits Depression </a:t>
            </a:r>
            <a:r>
              <a:rPr lang="en-US" b="0" i="0" dirty="0">
                <a:solidFill>
                  <a:srgbClr val="000000"/>
                </a:solidFill>
                <a:effectLst/>
                <a:latin typeface="GothamReg"/>
              </a:rPr>
              <a:t>- Inhibits the para inflammatory cascade implicated in the pathogenesis of depression by binding Peroxisome proliferator-activated receptor  to regulate the expression of Nuclear factor kappa-light-chain-enhancer of activated B cells.</a:t>
            </a:r>
          </a:p>
          <a:p>
            <a:pPr algn="l" rtl="0" fontAlgn="base"/>
            <a:endParaRPr lang="en-US" b="0" i="0" dirty="0">
              <a:solidFill>
                <a:srgbClr val="000000"/>
              </a:solidFill>
              <a:effectLst/>
              <a:latin typeface="GothamReg"/>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US" sz="1200" b="1" dirty="0">
                <a:latin typeface="Gotham Medium" pitchFamily="50" charset="0"/>
              </a:rPr>
              <a:t>Inhibits Hyperactivation of the Hypothalamic-Pituitary-Adrenal Axis  - </a:t>
            </a:r>
            <a:r>
              <a:rPr lang="en-US" b="0" i="0" dirty="0">
                <a:solidFill>
                  <a:srgbClr val="000000"/>
                </a:solidFill>
                <a:effectLst/>
                <a:latin typeface="GothamReg"/>
              </a:rPr>
              <a:t>Omega-3 fatty acids attenuates PG E2 activation of IL6 and decreases CRH.</a:t>
            </a:r>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15</a:t>
            </a:fld>
            <a:endParaRPr lang="en-US"/>
          </a:p>
        </p:txBody>
      </p:sp>
    </p:spTree>
    <p:extLst>
      <p:ext uri="{BB962C8B-B14F-4D97-AF65-F5344CB8AC3E}">
        <p14:creationId xmlns:p14="http://schemas.microsoft.com/office/powerpoint/2010/main" val="39367477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to call out the animal sources of Omega-3, before revealing "answers", Prompt participants to put a star next to foods they would most like to try from this list.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There are the animal sources for omega 3 fatty acids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16</a:t>
            </a:fld>
            <a:endParaRPr lang="en-US"/>
          </a:p>
        </p:txBody>
      </p:sp>
    </p:spTree>
    <p:extLst>
      <p:ext uri="{BB962C8B-B14F-4D97-AF65-F5344CB8AC3E}">
        <p14:creationId xmlns:p14="http://schemas.microsoft.com/office/powerpoint/2010/main" val="38301387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to call out the plant sources of Omega-3, before revealing "answers“</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These are the plant sources for omega 3 fatty acids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17</a:t>
            </a:fld>
            <a:endParaRPr lang="en-US"/>
          </a:p>
        </p:txBody>
      </p:sp>
    </p:spTree>
    <p:extLst>
      <p:ext uri="{BB962C8B-B14F-4D97-AF65-F5344CB8AC3E}">
        <p14:creationId xmlns:p14="http://schemas.microsoft.com/office/powerpoint/2010/main" val="3552130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what are some of their favorite ways to prepare fish.</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We know that cooking fish sometimes is difficult, so here are some suggestions you could incorporate in your cooking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18</a:t>
            </a:fld>
            <a:endParaRPr lang="en-US"/>
          </a:p>
        </p:txBody>
      </p:sp>
    </p:spTree>
    <p:extLst>
      <p:ext uri="{BB962C8B-B14F-4D97-AF65-F5344CB8AC3E}">
        <p14:creationId xmlns:p14="http://schemas.microsoft.com/office/powerpoint/2010/main" val="149953005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Ask participants what are some of their favorite ways to prepare fish.</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These are some examples of recipes you can try at home…easy and fast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19</a:t>
            </a:fld>
            <a:endParaRPr lang="en-US"/>
          </a:p>
        </p:txBody>
      </p:sp>
    </p:spTree>
    <p:extLst>
      <p:ext uri="{BB962C8B-B14F-4D97-AF65-F5344CB8AC3E}">
        <p14:creationId xmlns:p14="http://schemas.microsoft.com/office/powerpoint/2010/main" val="481479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a:solidFill>
                  <a:srgbClr val="000000"/>
                </a:solidFill>
                <a:effectLst/>
                <a:latin typeface="Calibri" panose="020F0502020204030204" pitchFamily="34" charset="0"/>
              </a:rPr>
              <a:t>Presenter notes: please show at the beginning of presentation </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a:t>
            </a:fld>
            <a:endParaRPr lang="en-US"/>
          </a:p>
        </p:txBody>
      </p:sp>
    </p:spTree>
    <p:extLst>
      <p:ext uri="{BB962C8B-B14F-4D97-AF65-F5344CB8AC3E}">
        <p14:creationId xmlns:p14="http://schemas.microsoft.com/office/powerpoint/2010/main" val="25634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notes: After presenting ask participants if they have any favorite methods or ideas on how they like to incorporate nuts and seeds, oils or legumes into their meals.</a:t>
            </a:r>
          </a:p>
          <a:p>
            <a:r>
              <a:rPr lang="en-US">
                <a:cs typeface="Calibri"/>
              </a:rPr>
              <a:t>These are some suggestions on how to incorporate  cooking plants containing omega 3 fatty acids in your daily routine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20</a:t>
            </a:fld>
            <a:endParaRPr lang="en-US"/>
          </a:p>
        </p:txBody>
      </p:sp>
    </p:spTree>
    <p:extLst>
      <p:ext uri="{BB962C8B-B14F-4D97-AF65-F5344CB8AC3E}">
        <p14:creationId xmlns:p14="http://schemas.microsoft.com/office/powerpoint/2010/main" val="36382077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Presenter notes: </a:t>
            </a:r>
          </a:p>
          <a:p>
            <a:pPr lvl="1"/>
            <a:r>
              <a:rPr lang="en-US" dirty="0"/>
              <a:t>Small groups will be instructed to: </a:t>
            </a:r>
            <a:endParaRPr lang="en-US" dirty="0">
              <a:cs typeface="Calibri"/>
            </a:endParaRPr>
          </a:p>
          <a:p>
            <a:pPr marL="628650" lvl="1" indent="-171450">
              <a:buFont typeface="Arial"/>
              <a:buChar char="•"/>
            </a:pPr>
            <a:r>
              <a:rPr lang="en-US" dirty="0"/>
              <a:t>Identify or adapt a recipe to contain Omega-3 fatty acids. Participants can start with their own recipes or discover one they would like to try online. Some websites are provided. </a:t>
            </a:r>
            <a:endParaRPr lang="en-US" dirty="0">
              <a:cs typeface="Calibri"/>
            </a:endParaRPr>
          </a:p>
          <a:p>
            <a:pPr marL="1085850" lvl="2" indent="-171450">
              <a:buFont typeface="Arial"/>
              <a:buChar char="•"/>
            </a:pPr>
            <a:r>
              <a:rPr lang="en-US" dirty="0"/>
              <a:t>Share the recipe you discovered or adapted with the small group.</a:t>
            </a:r>
            <a:endParaRPr lang="en-US" dirty="0">
              <a:cs typeface="Calibri"/>
            </a:endParaRPr>
          </a:p>
          <a:p>
            <a:pPr marL="1085850" lvl="2" indent="-171450">
              <a:buFont typeface="Arial"/>
              <a:buChar char="•"/>
            </a:pPr>
            <a:r>
              <a:rPr lang="en-US" dirty="0"/>
              <a:t>Identify what food provides Omega-3 FA and estimate how much Omega-3 FA it provides.</a:t>
            </a:r>
            <a:endParaRPr lang="en-US" dirty="0">
              <a:cs typeface="Calibri"/>
            </a:endParaRPr>
          </a:p>
          <a:p>
            <a:pPr marL="1085850" lvl="2" indent="-171450">
              <a:buFont typeface="Arial"/>
              <a:buChar char="•"/>
            </a:pPr>
            <a:endParaRPr lang="en-US" dirty="0">
              <a:cs typeface="Calibri"/>
            </a:endParaRPr>
          </a:p>
          <a:p>
            <a:pPr lvl="2"/>
            <a:r>
              <a:rPr lang="en-US" dirty="0">
                <a:cs typeface="Calibri"/>
              </a:rPr>
              <a:t>When you are sharing recipes in your small group – feel free to write down any additional recipes you hear that you would like to try in the space provided. </a:t>
            </a:r>
          </a:p>
          <a:p>
            <a:pPr lvl="2"/>
            <a:endParaRPr lang="en-US" dirty="0">
              <a:cs typeface="Calibri"/>
            </a:endParaRPr>
          </a:p>
          <a:p>
            <a:pPr marL="914400" marR="0" lvl="2" indent="0" algn="l" defTabSz="914400" rtl="0" eaLnBrk="1" fontAlgn="auto" latinLnBrk="0" hangingPunct="1">
              <a:lnSpc>
                <a:spcPct val="100000"/>
              </a:lnSpc>
              <a:spcBef>
                <a:spcPts val="0"/>
              </a:spcBef>
              <a:spcAft>
                <a:spcPts val="0"/>
              </a:spcAft>
              <a:buClrTx/>
              <a:buSzTx/>
              <a:buFontTx/>
              <a:buNone/>
              <a:tabLst/>
              <a:defRPr/>
            </a:pPr>
            <a:r>
              <a:rPr lang="en-US" dirty="0"/>
              <a:t>Additional ideas at </a:t>
            </a:r>
            <a:r>
              <a:rPr lang="en-US" u="sng" dirty="0">
                <a:hlinkClick r:id="rId3"/>
              </a:rPr>
              <a:t>bbcgoodfood.com/; recipes/</a:t>
            </a:r>
            <a:r>
              <a:rPr lang="en-US" u="sng" dirty="0">
                <a:hlinkClick r:id="rId4"/>
              </a:rPr>
              <a:t>Allrecipes.com</a:t>
            </a:r>
            <a:r>
              <a:rPr lang="en-US" dirty="0"/>
              <a:t> ; </a:t>
            </a:r>
            <a:r>
              <a:rPr lang="en-US" u="sng" dirty="0">
                <a:hlinkClick r:id="rId5"/>
              </a:rPr>
              <a:t>Simplyrecepies.com</a:t>
            </a:r>
            <a:endParaRPr lang="en-US" dirty="0"/>
          </a:p>
          <a:p>
            <a:pPr lvl="2"/>
            <a:endParaRPr lang="en-US" dirty="0">
              <a:cs typeface="Calibri"/>
            </a:endParaRP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21</a:t>
            </a:fld>
            <a:endParaRPr lang="en-US"/>
          </a:p>
        </p:txBody>
      </p:sp>
    </p:spTree>
    <p:extLst>
      <p:ext uri="{BB962C8B-B14F-4D97-AF65-F5344CB8AC3E}">
        <p14:creationId xmlns:p14="http://schemas.microsoft.com/office/powerpoint/2010/main" val="242815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a:t>Presenter notes: First have participants debrief as a small group then share out tips and responses as a large group.</a:t>
            </a:r>
            <a:endParaRPr lang="en-US">
              <a:cs typeface="Calibri" panose="020F0502020204030204"/>
            </a:endParaRPr>
          </a:p>
          <a:p>
            <a:endParaRPr lang="en-US">
              <a:cs typeface="Calibri" panose="020F0502020204030204"/>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22</a:t>
            </a:fld>
            <a:endParaRPr lang="en-US"/>
          </a:p>
        </p:txBody>
      </p:sp>
    </p:spTree>
    <p:extLst>
      <p:ext uri="{BB962C8B-B14F-4D97-AF65-F5344CB8AC3E}">
        <p14:creationId xmlns:p14="http://schemas.microsoft.com/office/powerpoint/2010/main" val="28882958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notes: </a:t>
            </a:r>
          </a:p>
          <a:p>
            <a:pPr marL="342900" indent="-342900">
              <a:lnSpc>
                <a:spcPct val="90000"/>
              </a:lnSpc>
              <a:buFont typeface="Calibri,Sans-Serif"/>
              <a:buChar char="-"/>
            </a:pPr>
            <a:r>
              <a:rPr lang="en-US" b="1"/>
              <a:t>Bullet point 1: </a:t>
            </a:r>
            <a:r>
              <a:rPr lang="en-US"/>
              <a:t>If you decide to eat fish for Omega-3 fatty acids, be aware that some fish may contain mercury, which can damage your health if consumed in large quantities. Pregnant or breastfeeding women should be extremely careful to follow the recommendation of their Ob/Gyn to determine how many servings of fish are recommended. </a:t>
            </a:r>
          </a:p>
          <a:p>
            <a:pPr marL="342900" indent="-342900">
              <a:lnSpc>
                <a:spcPct val="90000"/>
              </a:lnSpc>
              <a:buFont typeface="Calibri,Sans-Serif"/>
              <a:buChar char="-"/>
            </a:pPr>
            <a:endParaRPr lang="en-US"/>
          </a:p>
          <a:p>
            <a:pPr marL="342900" indent="-342900">
              <a:lnSpc>
                <a:spcPct val="90000"/>
              </a:lnSpc>
              <a:buFont typeface="Calibri,Sans-Serif"/>
              <a:buChar char="-"/>
            </a:pPr>
            <a:r>
              <a:rPr lang="en-US" b="1"/>
              <a:t>Bullet point 2: </a:t>
            </a:r>
            <a:r>
              <a:rPr lang="en-US"/>
              <a:t>If you decide to take supplements rather than eating the foods, please know that FDA does not regulate the supplements and therefore they may not contain what is on the label. Too much supplement is not necessarily better, because the Omega-3 fatty acids may interfere with other medicine that you may be taking.</a:t>
            </a:r>
          </a:p>
          <a:p>
            <a:pPr>
              <a:lnSpc>
                <a:spcPct val="90000"/>
              </a:lnSpc>
            </a:pPr>
            <a:endParaRPr lang="en-US"/>
          </a:p>
          <a:p>
            <a:pPr marL="342900" indent="-342900">
              <a:lnSpc>
                <a:spcPct val="90000"/>
              </a:lnSpc>
              <a:buFont typeface="Calibri,Sans-Serif"/>
              <a:buChar char="-"/>
            </a:pPr>
            <a:r>
              <a:rPr lang="en-US" b="1"/>
              <a:t>Bullet point 3: </a:t>
            </a:r>
            <a:r>
              <a:rPr lang="en-US"/>
              <a:t>Disclose to your healthcare provider of you are taking any supplements or eating foods containing Omega-3 fatty acids.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23</a:t>
            </a:fld>
            <a:endParaRPr lang="en-US"/>
          </a:p>
        </p:txBody>
      </p:sp>
    </p:spTree>
    <p:extLst>
      <p:ext uri="{BB962C8B-B14F-4D97-AF65-F5344CB8AC3E}">
        <p14:creationId xmlns:p14="http://schemas.microsoft.com/office/powerpoint/2010/main" val="15866118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Presenter notes: </a:t>
            </a:r>
          </a:p>
          <a:p>
            <a:pPr marL="342900" indent="-342900">
              <a:lnSpc>
                <a:spcPct val="90000"/>
              </a:lnSpc>
              <a:buFont typeface="Calibri,Sans-Serif"/>
              <a:buChar char="-"/>
            </a:pPr>
            <a:r>
              <a:rPr lang="en-US" b="1"/>
              <a:t>Bullet point 1: </a:t>
            </a:r>
            <a:r>
              <a:rPr lang="en-US"/>
              <a:t>If you decide to eat fish for Omega-3 fatty acids, be aware that some fish may contain mercury, which can damage your health if consumed in large quantities. Pregnant or breastfeeding women should be extremely careful to follow the recommendation of their Ob/Gyn to determine how many servings of fish are recommended. </a:t>
            </a:r>
          </a:p>
          <a:p>
            <a:pPr marL="342900" indent="-342900">
              <a:lnSpc>
                <a:spcPct val="90000"/>
              </a:lnSpc>
              <a:buFont typeface="Calibri,Sans-Serif"/>
              <a:buChar char="-"/>
            </a:pPr>
            <a:endParaRPr lang="en-US"/>
          </a:p>
          <a:p>
            <a:pPr marL="342900" indent="-342900">
              <a:lnSpc>
                <a:spcPct val="90000"/>
              </a:lnSpc>
              <a:buFont typeface="Calibri,Sans-Serif"/>
              <a:buChar char="-"/>
            </a:pPr>
            <a:r>
              <a:rPr lang="en-US" b="1"/>
              <a:t>Bullet point 2: </a:t>
            </a:r>
            <a:r>
              <a:rPr lang="en-US"/>
              <a:t>If you decide to take supplements rather than eating the foods, please know that FDA does not regulate the supplements and therefore they may not contain what is on the label. Too much supplement is not necessarily better, because the Omega-3 fatty acids may interfere with other medicine that you may be taking.</a:t>
            </a:r>
          </a:p>
          <a:p>
            <a:pPr>
              <a:lnSpc>
                <a:spcPct val="90000"/>
              </a:lnSpc>
            </a:pPr>
            <a:endParaRPr lang="en-US"/>
          </a:p>
          <a:p>
            <a:pPr marL="342900" indent="-342900">
              <a:lnSpc>
                <a:spcPct val="90000"/>
              </a:lnSpc>
              <a:buFont typeface="Calibri,Sans-Serif"/>
              <a:buChar char="-"/>
            </a:pPr>
            <a:r>
              <a:rPr lang="en-US" b="1"/>
              <a:t>Bullet point 3: </a:t>
            </a:r>
            <a:r>
              <a:rPr lang="en-US"/>
              <a:t>Disclose to your healthcare provider of you are taking any supplements or eating foods containing Omega-3 fatty acids.</a:t>
            </a:r>
            <a:endParaRPr lang="en-US">
              <a:cs typeface="Calibri"/>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24</a:t>
            </a:fld>
            <a:endParaRPr lang="en-US"/>
          </a:p>
        </p:txBody>
      </p:sp>
    </p:spTree>
    <p:extLst>
      <p:ext uri="{BB962C8B-B14F-4D97-AF65-F5344CB8AC3E}">
        <p14:creationId xmlns:p14="http://schemas.microsoft.com/office/powerpoint/2010/main" val="12350586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25</a:t>
            </a:fld>
            <a:endParaRPr lang="en-US"/>
          </a:p>
        </p:txBody>
      </p:sp>
    </p:spTree>
    <p:extLst>
      <p:ext uri="{BB962C8B-B14F-4D97-AF65-F5344CB8AC3E}">
        <p14:creationId xmlns:p14="http://schemas.microsoft.com/office/powerpoint/2010/main" val="2640220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please show the disclosure after presentation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26</a:t>
            </a:fld>
            <a:endParaRPr lang="en-US"/>
          </a:p>
        </p:txBody>
      </p:sp>
    </p:spTree>
    <p:extLst>
      <p:ext uri="{BB962C8B-B14F-4D97-AF65-F5344CB8AC3E}">
        <p14:creationId xmlns:p14="http://schemas.microsoft.com/office/powerpoint/2010/main" val="34696714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Presenter notes: Encourage participants to register for </a:t>
            </a:r>
            <a:r>
              <a:rPr lang="en-US" err="1"/>
              <a:t>RenewU</a:t>
            </a:r>
            <a:r>
              <a:rPr lang="en-US"/>
              <a:t> and complete the post-session survey (Only 3 Questions) </a:t>
            </a:r>
            <a:r>
              <a:rPr lang="en-US" err="1"/>
              <a:t>RenewU</a:t>
            </a:r>
            <a:r>
              <a:rPr lang="en-US"/>
              <a:t> has resources for individuals that offer continuing education credits for all ten featured interventions on </a:t>
            </a:r>
            <a:r>
              <a:rPr lang="en-US" err="1"/>
              <a:t>RenewU</a:t>
            </a:r>
            <a:r>
              <a:rPr lang="en-US"/>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By a show of hands determine if anyone needs to register and please allow 5-10 minutes at the beginning for participants to complete registration process if anyone is doing so. </a:t>
            </a: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3</a:t>
            </a:fld>
            <a:endParaRPr lang="en-US"/>
          </a:p>
        </p:txBody>
      </p:sp>
    </p:spTree>
    <p:extLst>
      <p:ext uri="{BB962C8B-B14F-4D97-AF65-F5344CB8AC3E}">
        <p14:creationId xmlns:p14="http://schemas.microsoft.com/office/powerpoint/2010/main" val="38477036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Presenter notes: </a:t>
            </a:r>
            <a:r>
              <a:rPr lang="en-US" sz="1800" b="0" i="0">
                <a:solidFill>
                  <a:srgbClr val="000000"/>
                </a:solidFill>
                <a:effectLst/>
                <a:latin typeface="Calibri" panose="020F0502020204030204" pitchFamily="34" charset="0"/>
              </a:rPr>
              <a:t>We will discuss what are omega 3 fatty acids, why they are important for your health, and what foods you can eat with omega 3 fatty acids to promote your health</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4</a:t>
            </a:fld>
            <a:endParaRPr lang="en-US"/>
          </a:p>
        </p:txBody>
      </p:sp>
    </p:spTree>
    <p:extLst>
      <p:ext uri="{BB962C8B-B14F-4D97-AF65-F5344CB8AC3E}">
        <p14:creationId xmlns:p14="http://schemas.microsoft.com/office/powerpoint/2010/main" val="1185598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b="0" i="0" u="none" strike="noStrike">
                <a:solidFill>
                  <a:srgbClr val="000000"/>
                </a:solidFill>
                <a:effectLst/>
                <a:latin typeface="Calibri" panose="020F0502020204030204" pitchFamily="34" charset="0"/>
              </a:rPr>
              <a:t>Presenter notes: Before sharing what Omega-3 fatty acids are, ask participants if they can share what they know about Omega-3 fatty acids. </a:t>
            </a:r>
            <a:r>
              <a:rPr lang="en-US" b="0" i="0">
                <a:solidFill>
                  <a:srgbClr val="000000"/>
                </a:solidFill>
                <a:effectLst/>
                <a:latin typeface="Calibri" panose="020F0502020204030204" pitchFamily="34" charset="0"/>
              </a:rPr>
              <a:t>​</a:t>
            </a:r>
            <a:endParaRPr lang="en-US" b="0" i="0">
              <a:solidFill>
                <a:srgbClr val="444444"/>
              </a:solidFill>
              <a:effectLst/>
              <a:latin typeface="Calibri" panose="020F0502020204030204" pitchFamily="34" charset="0"/>
            </a:endParaRPr>
          </a:p>
          <a:p>
            <a:pPr algn="l" rtl="0" fontAlgn="base"/>
            <a:r>
              <a:rPr lang="en-US" b="0" i="0" u="none" strike="noStrike">
                <a:solidFill>
                  <a:srgbClr val="000000"/>
                </a:solidFill>
                <a:effectLst/>
                <a:latin typeface="Calibri" panose="020F0502020204030204" pitchFamily="34" charset="0"/>
              </a:rPr>
              <a:t>Omega 3 fatty acids are components of various foods that you can eat and they have beneficial effects on the brain. </a:t>
            </a:r>
            <a:endParaRPr lang="en-US" b="0" i="0">
              <a:solidFill>
                <a:srgbClr val="444444"/>
              </a:solidFill>
              <a:effectLst/>
              <a:latin typeface="Calibri" panose="020F0502020204030204" pitchFamily="34" charset="0"/>
            </a:endParaRPr>
          </a:p>
          <a:p>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5</a:t>
            </a:fld>
            <a:endParaRPr lang="en-US"/>
          </a:p>
        </p:txBody>
      </p:sp>
    </p:spTree>
    <p:extLst>
      <p:ext uri="{BB962C8B-B14F-4D97-AF65-F5344CB8AC3E}">
        <p14:creationId xmlns:p14="http://schemas.microsoft.com/office/powerpoint/2010/main" val="2224719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u="none" strike="noStrike">
                <a:solidFill>
                  <a:srgbClr val="000000"/>
                </a:solidFill>
                <a:effectLst/>
                <a:latin typeface="Calibri" panose="020F0502020204030204" pitchFamily="34" charset="0"/>
              </a:rPr>
              <a:t>But how do we know that omega 3 fatty acids are good for your health: researchers have found strong scientific evidence shows that Omega-3 fatty acids are important for promotion of health in the </a:t>
            </a:r>
            <a:r>
              <a:rPr lang="en-US" b="1" i="0" u="none" strike="noStrike">
                <a:solidFill>
                  <a:srgbClr val="000000"/>
                </a:solidFill>
                <a:effectLst/>
                <a:latin typeface="Calibri" panose="020F0502020204030204" pitchFamily="34" charset="0"/>
              </a:rPr>
              <a:t>brain</a:t>
            </a:r>
            <a:r>
              <a:rPr lang="en-US" b="0" i="0" u="none" strike="noStrike">
                <a:solidFill>
                  <a:srgbClr val="000000"/>
                </a:solidFill>
                <a:effectLst/>
                <a:latin typeface="Calibri" panose="020F0502020204030204" pitchFamily="34" charset="0"/>
              </a:rPr>
              <a:t>, and prevention of symptoms of </a:t>
            </a:r>
            <a:r>
              <a:rPr lang="en-US" b="1" i="0" u="none" strike="noStrike">
                <a:solidFill>
                  <a:srgbClr val="000000"/>
                </a:solidFill>
                <a:effectLst/>
                <a:latin typeface="Calibri" panose="020F0502020204030204" pitchFamily="34" charset="0"/>
              </a:rPr>
              <a:t>depression</a:t>
            </a:r>
            <a:r>
              <a:rPr lang="en-US" b="0" i="0" u="none" strike="noStrike">
                <a:solidFill>
                  <a:srgbClr val="000000"/>
                </a:solidFill>
                <a:effectLst/>
                <a:latin typeface="Calibri" panose="020F0502020204030204" pitchFamily="34" charset="0"/>
              </a:rPr>
              <a:t> and </a:t>
            </a:r>
            <a:r>
              <a:rPr lang="en-US" b="1" i="0" u="none" strike="noStrike">
                <a:solidFill>
                  <a:srgbClr val="000000"/>
                </a:solidFill>
                <a:effectLst/>
                <a:latin typeface="Calibri" panose="020F0502020204030204" pitchFamily="34" charset="0"/>
              </a:rPr>
              <a:t>anxiety </a:t>
            </a:r>
            <a:r>
              <a:rPr lang="en-US" b="0" i="0" u="none" strike="noStrike">
                <a:solidFill>
                  <a:srgbClr val="000000"/>
                </a:solidFill>
                <a:effectLst/>
                <a:latin typeface="Calibri" panose="020F0502020204030204" pitchFamily="34" charset="0"/>
              </a:rPr>
              <a:t>by acting in the brain. However, very important to remember that Omega-3 fatty acids do not replace treatment for symptoms of anxiety or depression. Please consult your doctor for treatment. </a:t>
            </a:r>
            <a:endParaRPr lang="en-US"/>
          </a:p>
        </p:txBody>
      </p:sp>
      <p:sp>
        <p:nvSpPr>
          <p:cNvPr id="4" name="Slide Number Placeholder 3"/>
          <p:cNvSpPr>
            <a:spLocks noGrp="1"/>
          </p:cNvSpPr>
          <p:nvPr>
            <p:ph type="sldNum" sz="quarter" idx="5"/>
          </p:nvPr>
        </p:nvSpPr>
        <p:spPr/>
        <p:txBody>
          <a:bodyPr/>
          <a:lstStyle/>
          <a:p>
            <a:fld id="{7E712635-CF84-4703-B24E-988F243C0907}" type="slidenum">
              <a:rPr lang="en-US" smtClean="0"/>
              <a:t>6</a:t>
            </a:fld>
            <a:endParaRPr lang="en-US"/>
          </a:p>
        </p:txBody>
      </p:sp>
    </p:spTree>
    <p:extLst>
      <p:ext uri="{BB962C8B-B14F-4D97-AF65-F5344CB8AC3E}">
        <p14:creationId xmlns:p14="http://schemas.microsoft.com/office/powerpoint/2010/main" val="14126442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article summary</a:t>
            </a:r>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7</a:t>
            </a:fld>
            <a:endParaRPr lang="en-US"/>
          </a:p>
        </p:txBody>
      </p:sp>
    </p:spTree>
    <p:extLst>
      <p:ext uri="{BB962C8B-B14F-4D97-AF65-F5344CB8AC3E}">
        <p14:creationId xmlns:p14="http://schemas.microsoft.com/office/powerpoint/2010/main" val="39693305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t>
            </a:r>
          </a:p>
          <a:p>
            <a:endParaRPr lang="en-US" sz="1800" b="0" i="0" dirty="0">
              <a:solidFill>
                <a:srgbClr val="000000"/>
              </a:solidFill>
              <a:effectLst/>
              <a:latin typeface="Calibri" panose="020F0502020204030204" pitchFamily="34" charset="0"/>
            </a:endParaRPr>
          </a:p>
          <a:p>
            <a:r>
              <a:rPr lang="en-US" sz="2800" b="0" i="0" dirty="0">
                <a:solidFill>
                  <a:srgbClr val="000000"/>
                </a:solidFill>
                <a:effectLst/>
                <a:latin typeface="GothamReg"/>
              </a:rPr>
              <a:t>Figure 1. A. Forest Plot of Subgroup Meta-analysis.</a:t>
            </a:r>
            <a:endParaRPr lang="en-US" sz="1800" b="0" i="0" dirty="0">
              <a:solidFill>
                <a:srgbClr val="000000"/>
              </a:solidFill>
              <a:effectLst/>
              <a:latin typeface="Calibri" panose="020F0502020204030204" pitchFamily="34" charset="0"/>
            </a:endParaRPr>
          </a:p>
          <a:p>
            <a:endParaRPr lang="en-US" sz="1800" b="0" i="0" dirty="0">
              <a:solidFill>
                <a:srgbClr val="000000"/>
              </a:solidFill>
              <a:effectLst/>
              <a:latin typeface="Calibri" panose="020F0502020204030204" pitchFamily="34" charset="0"/>
            </a:endParaRPr>
          </a:p>
          <a:p>
            <a:pPr algn="l" fontAlgn="base">
              <a:buFont typeface="Arial" panose="020B0604020202020204" pitchFamily="34" charset="0"/>
              <a:buChar char="•"/>
            </a:pPr>
            <a:r>
              <a:rPr lang="en-US" b="1" i="0" dirty="0">
                <a:solidFill>
                  <a:srgbClr val="000000"/>
                </a:solidFill>
                <a:effectLst/>
                <a:latin typeface="var(--font-family-body)"/>
              </a:rPr>
              <a:t>16 placebo-controlled trials</a:t>
            </a:r>
            <a:r>
              <a:rPr lang="en-US" b="0" i="0" dirty="0">
                <a:solidFill>
                  <a:srgbClr val="000000"/>
                </a:solidFill>
                <a:effectLst/>
                <a:latin typeface="var(--font-family-body)"/>
              </a:rPr>
              <a:t> (Intervention 6-26 weeks of treatment/placebo)</a:t>
            </a:r>
          </a:p>
          <a:p>
            <a:pPr algn="l" fontAlgn="base">
              <a:buFont typeface="Arial" panose="020B0604020202020204" pitchFamily="34" charset="0"/>
              <a:buChar char="•"/>
            </a:pPr>
            <a:r>
              <a:rPr lang="en-US" b="1" i="0" dirty="0">
                <a:solidFill>
                  <a:srgbClr val="000000"/>
                </a:solidFill>
                <a:effectLst/>
                <a:latin typeface="var(--font-family-body)"/>
              </a:rPr>
              <a:t>Study participants</a:t>
            </a:r>
            <a:r>
              <a:rPr lang="en-US" b="0" i="0" dirty="0">
                <a:solidFill>
                  <a:srgbClr val="000000"/>
                </a:solidFill>
                <a:effectLst/>
                <a:latin typeface="merriweather" panose="00000500000000000000" pitchFamily="2" charset="0"/>
              </a:rPr>
              <a:t>:</a:t>
            </a:r>
            <a:br>
              <a:rPr lang="en-US" b="0" i="0" dirty="0">
                <a:solidFill>
                  <a:srgbClr val="000000"/>
                </a:solidFill>
                <a:effectLst/>
                <a:latin typeface="merriweather" panose="00000500000000000000" pitchFamily="2" charset="0"/>
              </a:rPr>
            </a:br>
            <a:r>
              <a:rPr lang="en-US" b="0" i="0" dirty="0">
                <a:solidFill>
                  <a:srgbClr val="000000"/>
                </a:solidFill>
                <a:effectLst/>
                <a:latin typeface="merriweather" panose="00000500000000000000" pitchFamily="2" charset="0"/>
              </a:rPr>
              <a:t>N=1203 in the treatment group, N=1037 in the placebo group, trials included children, adults, and elderly with or without comorbidities</a:t>
            </a:r>
          </a:p>
          <a:p>
            <a:endParaRPr lang="en-US" dirty="0"/>
          </a:p>
        </p:txBody>
      </p:sp>
      <p:sp>
        <p:nvSpPr>
          <p:cNvPr id="4" name="Slide Number Placeholder 3"/>
          <p:cNvSpPr>
            <a:spLocks noGrp="1"/>
          </p:cNvSpPr>
          <p:nvPr>
            <p:ph type="sldNum" sz="quarter" idx="5"/>
          </p:nvPr>
        </p:nvSpPr>
        <p:spPr/>
        <p:txBody>
          <a:bodyPr/>
          <a:lstStyle/>
          <a:p>
            <a:fld id="{7E712635-CF84-4703-B24E-988F243C0907}" type="slidenum">
              <a:rPr lang="en-US" smtClean="0"/>
              <a:t>8</a:t>
            </a:fld>
            <a:endParaRPr lang="en-US"/>
          </a:p>
        </p:txBody>
      </p:sp>
    </p:spTree>
    <p:extLst>
      <p:ext uri="{BB962C8B-B14F-4D97-AF65-F5344CB8AC3E}">
        <p14:creationId xmlns:p14="http://schemas.microsoft.com/office/powerpoint/2010/main" val="3537586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dirty="0">
                <a:solidFill>
                  <a:srgbClr val="000000"/>
                </a:solidFill>
                <a:effectLst/>
                <a:latin typeface="Calibri" panose="020F0502020204030204" pitchFamily="34" charset="0"/>
              </a:rPr>
              <a:t>Presenter notes: </a:t>
            </a:r>
          </a:p>
          <a:p>
            <a:endParaRPr lang="en-US" sz="1800" b="0" i="0" dirty="0">
              <a:solidFill>
                <a:srgbClr val="000000"/>
              </a:solidFill>
              <a:effectLst/>
              <a:latin typeface="Calibri" panose="020F0502020204030204" pitchFamily="34" charset="0"/>
            </a:endParaRPr>
          </a:p>
          <a:p>
            <a:pPr algn="l" fontAlgn="base"/>
            <a:r>
              <a:rPr lang="en-US" sz="4000" b="0" i="0" dirty="0">
                <a:solidFill>
                  <a:srgbClr val="000000"/>
                </a:solidFill>
                <a:effectLst/>
                <a:latin typeface="var(--font-family-body)"/>
              </a:rPr>
              <a:t>Figure 2. Forest Plot of Subgroup Meta-analysis. </a:t>
            </a:r>
          </a:p>
          <a:p>
            <a:pPr marL="0" marR="0" lvl="0" indent="0" algn="l" defTabSz="914400" rtl="0" eaLnBrk="1" fontAlgn="base" latinLnBrk="0" hangingPunct="1">
              <a:lnSpc>
                <a:spcPct val="100000"/>
              </a:lnSpc>
              <a:spcBef>
                <a:spcPts val="0"/>
              </a:spcBef>
              <a:spcAft>
                <a:spcPts val="0"/>
              </a:spcAft>
              <a:buClrTx/>
              <a:buSzTx/>
              <a:buFontTx/>
              <a:buNone/>
              <a:tabLst/>
              <a:defRPr/>
            </a:pPr>
            <a:r>
              <a:rPr lang="en-US" sz="4000" b="0" i="0" dirty="0">
                <a:solidFill>
                  <a:srgbClr val="000000"/>
                </a:solidFill>
                <a:effectLst/>
                <a:latin typeface="var(--font-family-body)"/>
              </a:rPr>
              <a:t>This figure shows a difference in the effect by supplementation dosage. </a:t>
            </a:r>
            <a:endParaRPr lang="en-US" sz="4000" b="0" i="0" dirty="0">
              <a:solidFill>
                <a:srgbClr val="000000"/>
              </a:solidFill>
              <a:effectLst/>
              <a:latin typeface="GothamReg"/>
            </a:endParaRPr>
          </a:p>
          <a:p>
            <a:pPr algn="l" fontAlgn="base"/>
            <a:endParaRPr lang="en-US" sz="4000" b="0" i="0" dirty="0">
              <a:solidFill>
                <a:srgbClr val="000000"/>
              </a:solidFill>
              <a:effectLst/>
              <a:latin typeface="GothamReg"/>
            </a:endParaRPr>
          </a:p>
        </p:txBody>
      </p:sp>
      <p:sp>
        <p:nvSpPr>
          <p:cNvPr id="4" name="Slide Number Placeholder 3"/>
          <p:cNvSpPr>
            <a:spLocks noGrp="1"/>
          </p:cNvSpPr>
          <p:nvPr>
            <p:ph type="sldNum" sz="quarter" idx="5"/>
          </p:nvPr>
        </p:nvSpPr>
        <p:spPr/>
        <p:txBody>
          <a:bodyPr/>
          <a:lstStyle/>
          <a:p>
            <a:fld id="{7E712635-CF84-4703-B24E-988F243C0907}" type="slidenum">
              <a:rPr lang="en-US" smtClean="0"/>
              <a:t>9</a:t>
            </a:fld>
            <a:endParaRPr lang="en-US"/>
          </a:p>
        </p:txBody>
      </p:sp>
    </p:spTree>
    <p:extLst>
      <p:ext uri="{BB962C8B-B14F-4D97-AF65-F5344CB8AC3E}">
        <p14:creationId xmlns:p14="http://schemas.microsoft.com/office/powerpoint/2010/main" val="935456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9E6989C-D537-4A88-8867-3D0C39395319}" type="datetimeFigureOut">
              <a:rPr lang="en-US" smtClean="0"/>
              <a:t>1/9/24</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 University of Central Florida</a:t>
            </a:r>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718622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6989C-D537-4A88-8867-3D0C39395319}" type="datetimeFigureOut">
              <a:rPr lang="en-US" smtClean="0"/>
              <a:t>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145412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6989C-D537-4A88-8867-3D0C39395319}" type="datetimeFigureOut">
              <a:rPr lang="en-US" smtClean="0"/>
              <a:t>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2429980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E8AB3-AC47-448D-0339-D1DF77FBFDD4}"/>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312FFE41-1A56-68BC-2AD1-AE30129C4336}"/>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1A64C42A-DBC2-851F-0E98-2D0B84FA63B6}"/>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5" name="Footer Placeholder 4">
            <a:extLst>
              <a:ext uri="{FF2B5EF4-FFF2-40B4-BE49-F238E27FC236}">
                <a16:creationId xmlns:a16="http://schemas.microsoft.com/office/drawing/2014/main" id="{79389D11-7393-A0C5-4F88-F83017A9DD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CECD37-8FC3-8D1B-276A-13DD90B6DAFA}"/>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21132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5E233-9C1A-DE96-387D-865F6D90E9E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8A6289-073C-3CB2-21DE-B9B446E915E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90F6F2-7F0F-401D-2AC2-326C5BC6F195}"/>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5" name="Footer Placeholder 4">
            <a:extLst>
              <a:ext uri="{FF2B5EF4-FFF2-40B4-BE49-F238E27FC236}">
                <a16:creationId xmlns:a16="http://schemas.microsoft.com/office/drawing/2014/main" id="{D725657A-AA2F-0858-489A-EDEC20573FE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F5035B-9F2F-64AF-5631-C7736E5AFADA}"/>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2775856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DD189-2FC6-DFC9-0814-B03ADD447E14}"/>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14ACE4B-2C6C-3A2E-06F7-4321673899E5}"/>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3D92B6-C7B8-CDA5-F159-0F0E34A6F8C7}"/>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5" name="Footer Placeholder 4">
            <a:extLst>
              <a:ext uri="{FF2B5EF4-FFF2-40B4-BE49-F238E27FC236}">
                <a16:creationId xmlns:a16="http://schemas.microsoft.com/office/drawing/2014/main" id="{D8BE2FB6-7F05-BBDF-AF59-9690B4EAE8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56C199-910C-63C9-B0A5-BA7B81A82865}"/>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390440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68D1D3-CE55-B6B1-D7DF-AC734E4C82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81B8BBF-A651-C5E4-C656-0BC19733B445}"/>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7C7122B-348F-25E4-A5F1-6C0DABC0772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6A08624-3AB9-2AF0-ABC0-85530C8F4C87}"/>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6" name="Footer Placeholder 5">
            <a:extLst>
              <a:ext uri="{FF2B5EF4-FFF2-40B4-BE49-F238E27FC236}">
                <a16:creationId xmlns:a16="http://schemas.microsoft.com/office/drawing/2014/main" id="{95B7EAFC-65EA-2301-A47C-D0EC6875A8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3902D8E-8C30-BB5D-E6A8-E54C2E933FB9}"/>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4965872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56C491-2202-F697-EDCB-2D49462C0F3C}"/>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16E6264-F25E-6C88-07F5-4974FD2A62DD}"/>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717EFEFF-C4BD-B43B-1CEF-A2016C5BED7D}"/>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E35796-CBD3-FA07-B7E9-E6B748E6044E}"/>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90C435AF-9461-24F8-F86D-A4E35DF22040}"/>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8702F7-C240-1F92-9FCB-66A0D066133B}"/>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8" name="Footer Placeholder 7">
            <a:extLst>
              <a:ext uri="{FF2B5EF4-FFF2-40B4-BE49-F238E27FC236}">
                <a16:creationId xmlns:a16="http://schemas.microsoft.com/office/drawing/2014/main" id="{FC5E2148-6F96-E0A1-44B7-62089DF63A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E54EA97-BCC0-C3D9-2BA2-8726DC1DA840}"/>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2276954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7D859-996A-0CF1-DD7D-3FE4C5A0078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536276A-F370-FEA7-7CB7-D80721E66013}"/>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4" name="Footer Placeholder 3">
            <a:extLst>
              <a:ext uri="{FF2B5EF4-FFF2-40B4-BE49-F238E27FC236}">
                <a16:creationId xmlns:a16="http://schemas.microsoft.com/office/drawing/2014/main" id="{C281775A-A365-0126-60C1-1FC17D408D7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F7F421F-5A73-8870-3856-7E570327AD07}"/>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97381794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AB80B23-B74E-7ABD-1B3A-3B63946FEE4A}"/>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3" name="Footer Placeholder 2">
            <a:extLst>
              <a:ext uri="{FF2B5EF4-FFF2-40B4-BE49-F238E27FC236}">
                <a16:creationId xmlns:a16="http://schemas.microsoft.com/office/drawing/2014/main" id="{206315F6-20EC-C350-702C-4C91DE36625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F9F1CD7-4646-2B30-1464-E47176514A40}"/>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6076936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8526EA-DB44-91E8-D281-E103A6F9594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5B37DB4-F5D4-5341-49C4-639BB9F40939}"/>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40BB52B-780B-E188-A9B8-752A763F883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C1A55EE-ABA6-FD9B-DE54-A6E7B30C5C65}"/>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6" name="Footer Placeholder 5">
            <a:extLst>
              <a:ext uri="{FF2B5EF4-FFF2-40B4-BE49-F238E27FC236}">
                <a16:creationId xmlns:a16="http://schemas.microsoft.com/office/drawing/2014/main" id="{038D5722-0EA1-CE2B-90BB-8C997FF8A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EBC80F-C429-2E30-8961-56034A83C290}"/>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3365521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E6989C-D537-4A88-8867-3D0C39395319}" type="datetimeFigureOut">
              <a:rPr lang="en-US" smtClean="0"/>
              <a:t>1/9/24</a:t>
            </a:fld>
            <a:endParaRPr lang="en-US"/>
          </a:p>
        </p:txBody>
      </p:sp>
      <p:sp>
        <p:nvSpPr>
          <p:cNvPr id="5" name="Footer Placeholder 4"/>
          <p:cNvSpPr>
            <a:spLocks noGrp="1"/>
          </p:cNvSpPr>
          <p:nvPr>
            <p:ph type="ftr" sz="quarter" idx="11"/>
          </p:nvPr>
        </p:nvSpPr>
        <p:spPr/>
        <p:txBody>
          <a:bodyPr/>
          <a:lstStyle/>
          <a:p>
            <a:r>
              <a:rPr lang="en-US"/>
              <a:t>© University of Central Florida</a:t>
            </a:r>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40035201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4F4CE3-1126-ED0F-9C01-7E4CC1FB6C2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3F7CF195-05B4-0F08-BFB6-5EAB9490B3EF}"/>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4800BAC1-0218-D165-61E3-892DB23EA56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151B9960-8368-7D88-4E1D-67D41E931532}"/>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6" name="Footer Placeholder 5">
            <a:extLst>
              <a:ext uri="{FF2B5EF4-FFF2-40B4-BE49-F238E27FC236}">
                <a16:creationId xmlns:a16="http://schemas.microsoft.com/office/drawing/2014/main" id="{8A572C02-74A7-964E-8D9A-47FAAD7B43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A7836F-88DD-ACA1-63EC-3238C434E943}"/>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4781817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92308-2C0B-24BD-47F4-140F061A6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616DD3-3D2A-2C3A-FDA5-4A0A808565A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D1CC1A-4357-484F-2050-D1827C8CC383}"/>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5" name="Footer Placeholder 4">
            <a:extLst>
              <a:ext uri="{FF2B5EF4-FFF2-40B4-BE49-F238E27FC236}">
                <a16:creationId xmlns:a16="http://schemas.microsoft.com/office/drawing/2014/main" id="{9A424CAC-BDC5-2BB4-5E0A-B91CB5EDD9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7D1DA5-A246-CC09-1808-85E7D74ED96D}"/>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33998560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181D059-8744-8631-73DB-329A63FFD711}"/>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DD10BF5-684C-D747-DD25-E37AF7F50064}"/>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A2AF44-5B9D-69AB-86B3-3652D6FC7BE2}"/>
              </a:ext>
            </a:extLst>
          </p:cNvPr>
          <p:cNvSpPr>
            <a:spLocks noGrp="1"/>
          </p:cNvSpPr>
          <p:nvPr>
            <p:ph type="dt" sz="half" idx="10"/>
          </p:nvPr>
        </p:nvSpPr>
        <p:spPr/>
        <p:txBody>
          <a:bodyPr/>
          <a:lstStyle/>
          <a:p>
            <a:fld id="{A00CE932-481D-44F0-80CC-D75956295A9D}" type="datetimeFigureOut">
              <a:rPr lang="en-US" smtClean="0"/>
              <a:t>1/9/24</a:t>
            </a:fld>
            <a:endParaRPr lang="en-US"/>
          </a:p>
        </p:txBody>
      </p:sp>
      <p:sp>
        <p:nvSpPr>
          <p:cNvPr id="5" name="Footer Placeholder 4">
            <a:extLst>
              <a:ext uri="{FF2B5EF4-FFF2-40B4-BE49-F238E27FC236}">
                <a16:creationId xmlns:a16="http://schemas.microsoft.com/office/drawing/2014/main" id="{002044B6-4E8C-C009-7D2B-798BAA49CE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366157-9FAA-2825-ACC8-3733CA9D3F0B}"/>
              </a:ext>
            </a:extLst>
          </p:cNvPr>
          <p:cNvSpPr>
            <a:spLocks noGrp="1"/>
          </p:cNvSpPr>
          <p:nvPr>
            <p:ph type="sldNum" sz="quarter" idx="12"/>
          </p:nvPr>
        </p:nvSpPr>
        <p:spPr/>
        <p:txBody>
          <a:bodyPr/>
          <a:lstStyle/>
          <a:p>
            <a:fld id="{CE2E28CD-3B69-4937-9CF1-A504E1D2CA7E}" type="slidenum">
              <a:rPr lang="en-US" smtClean="0"/>
              <a:t>‹#›</a:t>
            </a:fld>
            <a:endParaRPr lang="en-US"/>
          </a:p>
        </p:txBody>
      </p:sp>
    </p:spTree>
    <p:extLst>
      <p:ext uri="{BB962C8B-B14F-4D97-AF65-F5344CB8AC3E}">
        <p14:creationId xmlns:p14="http://schemas.microsoft.com/office/powerpoint/2010/main" val="110874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9E6989C-D537-4A88-8867-3D0C39395319}" type="datetimeFigureOut">
              <a:rPr lang="en-US" smtClean="0"/>
              <a:t>1/9/24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004044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9E6989C-D537-4A88-8867-3D0C39395319}" type="datetimeFigureOut">
              <a:rPr lang="en-US" smtClean="0"/>
              <a:t>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47870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9E6989C-D537-4A88-8867-3D0C39395319}" type="datetimeFigureOut">
              <a:rPr lang="en-US" smtClean="0"/>
              <a:t>1/9/24</a:t>
            </a:fld>
            <a:endParaRPr lang="en-US"/>
          </a:p>
        </p:txBody>
      </p:sp>
      <p:sp>
        <p:nvSpPr>
          <p:cNvPr id="8" name="Footer Placeholder 7"/>
          <p:cNvSpPr>
            <a:spLocks noGrp="1"/>
          </p:cNvSpPr>
          <p:nvPr>
            <p:ph type="ftr" sz="quarter" idx="11"/>
          </p:nvPr>
        </p:nvSpPr>
        <p:spPr/>
        <p:txBody>
          <a:bodyPr/>
          <a:lstStyle/>
          <a:p>
            <a:r>
              <a:rPr lang="en-US"/>
              <a:t>© University of Central Florida</a:t>
            </a:r>
          </a:p>
        </p:txBody>
      </p:sp>
      <p:sp>
        <p:nvSpPr>
          <p:cNvPr id="9" name="Slide Number Placeholder 8"/>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6915033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9E6989C-D537-4A88-8867-3D0C39395319}" type="datetimeFigureOut">
              <a:rPr lang="en-US" smtClean="0"/>
              <a:t>1/9/24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1787275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E6989C-D537-4A88-8867-3D0C39395319}" type="datetimeFigureOut">
              <a:rPr lang="en-US" smtClean="0"/>
              <a:t>1/9/24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217326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E6989C-D537-4A88-8867-3D0C39395319}" type="datetimeFigureOut">
              <a:rPr lang="en-US" smtClean="0"/>
              <a:t>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9831893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9E6989C-D537-4A88-8867-3D0C39395319}" type="datetimeFigureOut">
              <a:rPr lang="en-US" smtClean="0"/>
              <a:t>1/9/24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4A40AAA-B811-4A87-BF95-7DAADAC0CE82}" type="slidenum">
              <a:rPr lang="en-US" smtClean="0"/>
              <a:t>‹#›</a:t>
            </a:fld>
            <a:endParaRPr lang="en-US"/>
          </a:p>
        </p:txBody>
      </p:sp>
    </p:spTree>
    <p:extLst>
      <p:ext uri="{BB962C8B-B14F-4D97-AF65-F5344CB8AC3E}">
        <p14:creationId xmlns:p14="http://schemas.microsoft.com/office/powerpoint/2010/main" val="3602626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9E6989C-D537-4A88-8867-3D0C39395319}" type="datetimeFigureOut">
              <a:rPr lang="en-US" smtClean="0"/>
              <a:t>1/9/24</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solidFill>
              </a:defRPr>
            </a:lvl1pPr>
          </a:lstStyle>
          <a:p>
            <a:r>
              <a:rPr lang="en-US"/>
              <a:t>© University of Central Florida</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4A40AAA-B811-4A87-BF95-7DAADAC0CE82}" type="slidenum">
              <a:rPr lang="en-US" smtClean="0"/>
              <a:t>‹#›</a:t>
            </a:fld>
            <a:endParaRPr lang="en-US"/>
          </a:p>
        </p:txBody>
      </p:sp>
    </p:spTree>
    <p:extLst>
      <p:ext uri="{BB962C8B-B14F-4D97-AF65-F5344CB8AC3E}">
        <p14:creationId xmlns:p14="http://schemas.microsoft.com/office/powerpoint/2010/main" val="5098351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B64765E-DC95-15EA-EEA9-44B66936D5F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294A35B-F9C1-57D8-32FB-F8B3F007EAC7}"/>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2D1290B-A004-C2E2-1305-6405BFABD3D8}"/>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00CE932-481D-44F0-80CC-D75956295A9D}" type="datetimeFigureOut">
              <a:rPr lang="en-US" smtClean="0"/>
              <a:t>1/9/24</a:t>
            </a:fld>
            <a:endParaRPr lang="en-US"/>
          </a:p>
        </p:txBody>
      </p:sp>
      <p:sp>
        <p:nvSpPr>
          <p:cNvPr id="5" name="Footer Placeholder 4">
            <a:extLst>
              <a:ext uri="{FF2B5EF4-FFF2-40B4-BE49-F238E27FC236}">
                <a16:creationId xmlns:a16="http://schemas.microsoft.com/office/drawing/2014/main" id="{275D6A46-9DD8-BD39-E67A-3AA5D60B789F}"/>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05F736-0950-E77D-F03B-4830AC06FC54}"/>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E2E28CD-3B69-4937-9CF1-A504E1D2CA7E}" type="slidenum">
              <a:rPr lang="en-US" smtClean="0"/>
              <a:t>‹#›</a:t>
            </a:fld>
            <a:endParaRPr lang="en-US"/>
          </a:p>
        </p:txBody>
      </p:sp>
    </p:spTree>
    <p:extLst>
      <p:ext uri="{BB962C8B-B14F-4D97-AF65-F5344CB8AC3E}">
        <p14:creationId xmlns:p14="http://schemas.microsoft.com/office/powerpoint/2010/main" val="14374256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9.png"/><Relationship Id="rId7"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0.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9.png"/><Relationship Id="rId7"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22.jpeg"/><Relationship Id="rId11" Type="http://schemas.openxmlformats.org/officeDocument/2006/relationships/image" Target="../media/image27.jpeg"/><Relationship Id="rId5" Type="http://schemas.openxmlformats.org/officeDocument/2006/relationships/image" Target="../media/image15.png"/><Relationship Id="rId10" Type="http://schemas.openxmlformats.org/officeDocument/2006/relationships/image" Target="../media/image26.jpeg"/><Relationship Id="rId4" Type="http://schemas.openxmlformats.org/officeDocument/2006/relationships/image" Target="../media/image10.png"/><Relationship Id="rId9" Type="http://schemas.openxmlformats.org/officeDocument/2006/relationships/image" Target="../media/image25.jpeg"/></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slideLayout" Target="../slideLayouts/slideLayout1.xml"/><Relationship Id="rId7" Type="http://schemas.openxmlformats.org/officeDocument/2006/relationships/image" Target="../media/image28.jpeg"/><Relationship Id="rId2" Type="http://schemas.openxmlformats.org/officeDocument/2006/relationships/video" Target="https://www.youtube.com/embed/fRC2a3gbsiE?feature=oembed" TargetMode="External"/><Relationship Id="rId1" Type="http://schemas.openxmlformats.org/officeDocument/2006/relationships/video" Target="https://www.youtube.com/embed/7HlpTFcDx_E?feature=oembed" TargetMode="External"/><Relationship Id="rId6" Type="http://schemas.microsoft.com/office/2007/relationships/hdphoto" Target="../media/hdphoto1.wdp"/><Relationship Id="rId5" Type="http://schemas.openxmlformats.org/officeDocument/2006/relationships/image" Target="../media/image1.png"/><Relationship Id="rId10" Type="http://schemas.openxmlformats.org/officeDocument/2006/relationships/hyperlink" Target="https://www.youtube.com/watch?v=fRC2a3gbsiE&amp;t=1s" TargetMode="External"/><Relationship Id="rId4" Type="http://schemas.openxmlformats.org/officeDocument/2006/relationships/notesSlide" Target="../notesSlides/notesSlide19.xml"/><Relationship Id="rId9" Type="http://schemas.openxmlformats.org/officeDocument/2006/relationships/hyperlink" Target="https://www.youtube.com/watch?v=7HlpTFcDx_E&amp;t=1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hyperlink" Target="http://www.renewunow.org/" TargetMode="Externa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33.emf"/><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image" Target="../media/image32.emf"/><Relationship Id="rId5" Type="http://schemas.openxmlformats.org/officeDocument/2006/relationships/image" Target="../media/image31.emf"/><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5.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hyperlink" Target="https://doi.org/10.1016/j.jad.2016.08.011" TargetMode="External"/><Relationship Id="rId7" Type="http://schemas.openxmlformats.org/officeDocument/2006/relationships/hyperlink" Target="https://doi.org/10.1001/jamanetworkopen.2018.2327" TargetMode="Externa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hyperlink" Target="https://doi.org/10.3389/fpsyt.2021.598119" TargetMode="External"/><Relationship Id="rId5" Type="http://schemas.openxmlformats.org/officeDocument/2006/relationships/hyperlink" Target="https://ods.od.nih.gov/factsheets/Omega3FattyAcids-HealthProfessional/" TargetMode="External"/><Relationship Id="rId4" Type="http://schemas.openxmlformats.org/officeDocument/2006/relationships/hyperlink" Target="https://doi.org/10.1038/s41398-019-0515-5"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13.xml"/><Relationship Id="rId4" Type="http://schemas.openxmlformats.org/officeDocument/2006/relationships/image" Target="../media/image34.emf"/></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3.xml"/><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3">
            <a:extLst>
              <a:ext uri="{BEBA8EAE-BF5A-486C-A8C5-ECC9F3942E4B}">
                <a14:imgProps xmlns:a14="http://schemas.microsoft.com/office/drawing/2010/main">
                  <a14:imgLayer r:embed="rId4">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4925854" y="940141"/>
            <a:ext cx="5731100" cy="4977716"/>
          </a:xfrm>
          <a:prstGeom prst="rect">
            <a:avLst/>
          </a:prstGeom>
        </p:spPr>
      </p:pic>
      <p:sp>
        <p:nvSpPr>
          <p:cNvPr id="2" name="Title 1">
            <a:extLst>
              <a:ext uri="{FF2B5EF4-FFF2-40B4-BE49-F238E27FC236}">
                <a16:creationId xmlns:a16="http://schemas.microsoft.com/office/drawing/2014/main" id="{97F1F9EE-65E9-82B9-6984-52F7CD3EF5DA}"/>
              </a:ext>
            </a:extLst>
          </p:cNvPr>
          <p:cNvSpPr>
            <a:spLocks noGrp="1"/>
          </p:cNvSpPr>
          <p:nvPr>
            <p:ph type="ctrTitle"/>
          </p:nvPr>
        </p:nvSpPr>
        <p:spPr>
          <a:xfrm>
            <a:off x="1771149" y="2670162"/>
            <a:ext cx="7372851" cy="1674538"/>
          </a:xfrm>
        </p:spPr>
        <p:txBody>
          <a:bodyPr anchor="ctr">
            <a:normAutofit/>
          </a:bodyPr>
          <a:lstStyle/>
          <a:p>
            <a:pPr algn="l"/>
            <a:r>
              <a:rPr lang="en-US" sz="5000" dirty="0">
                <a:latin typeface="Gotham Bold" pitchFamily="50" charset="0"/>
              </a:rPr>
              <a:t>Renew My Body: Omega-3 Fatty Acids</a:t>
            </a:r>
          </a:p>
        </p:txBody>
      </p:sp>
      <p:sp>
        <p:nvSpPr>
          <p:cNvPr id="3" name="Subtitle 2">
            <a:extLst>
              <a:ext uri="{FF2B5EF4-FFF2-40B4-BE49-F238E27FC236}">
                <a16:creationId xmlns:a16="http://schemas.microsoft.com/office/drawing/2014/main" id="{B5B7AAB7-5690-5F2F-7499-8CCC787024B1}"/>
              </a:ext>
            </a:extLst>
          </p:cNvPr>
          <p:cNvSpPr>
            <a:spLocks noGrp="1"/>
          </p:cNvSpPr>
          <p:nvPr>
            <p:ph type="subTitle" idx="1"/>
          </p:nvPr>
        </p:nvSpPr>
        <p:spPr>
          <a:xfrm>
            <a:off x="1873546" y="4422540"/>
            <a:ext cx="6858000" cy="484136"/>
          </a:xfrm>
        </p:spPr>
        <p:txBody>
          <a:bodyPr/>
          <a:lstStyle/>
          <a:p>
            <a:pPr algn="l"/>
            <a:r>
              <a:rPr lang="en-US" dirty="0" err="1">
                <a:latin typeface="Gotham Thin" pitchFamily="50" charset="0"/>
              </a:rPr>
              <a:t>RenewU</a:t>
            </a:r>
            <a:r>
              <a:rPr lang="en-US" dirty="0">
                <a:latin typeface="Gotham Thin" pitchFamily="50" charset="0"/>
              </a:rPr>
              <a:t> Workshop </a:t>
            </a:r>
          </a:p>
        </p:txBody>
      </p:sp>
      <p:pic>
        <p:nvPicPr>
          <p:cNvPr id="5" name="Picture 4">
            <a:extLst>
              <a:ext uri="{FF2B5EF4-FFF2-40B4-BE49-F238E27FC236}">
                <a16:creationId xmlns:a16="http://schemas.microsoft.com/office/drawing/2014/main" id="{3E414248-5B6F-4F8E-F66B-6E411457DE7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35346" y="916612"/>
            <a:ext cx="2736655" cy="1809233"/>
          </a:xfrm>
          <a:prstGeom prst="rect">
            <a:avLst/>
          </a:prstGeom>
        </p:spPr>
      </p:pic>
      <p:pic>
        <p:nvPicPr>
          <p:cNvPr id="7" name="Picture 6">
            <a:extLst>
              <a:ext uri="{FF2B5EF4-FFF2-40B4-BE49-F238E27FC236}">
                <a16:creationId xmlns:a16="http://schemas.microsoft.com/office/drawing/2014/main" id="{B067ADE1-D3AB-05C7-26CF-774738CB4FA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6044" y="2592322"/>
            <a:ext cx="1655105" cy="1673352"/>
          </a:xfrm>
          <a:prstGeom prst="rect">
            <a:avLst/>
          </a:prstGeom>
        </p:spPr>
      </p:pic>
      <p:sp>
        <p:nvSpPr>
          <p:cNvPr id="4" name="Footer Placeholder 7">
            <a:extLst>
              <a:ext uri="{FF2B5EF4-FFF2-40B4-BE49-F238E27FC236}">
                <a16:creationId xmlns:a16="http://schemas.microsoft.com/office/drawing/2014/main" id="{9E291916-A6AC-015E-FF3B-B56875D2277F}"/>
              </a:ext>
            </a:extLst>
          </p:cNvPr>
          <p:cNvSpPr>
            <a:spLocks noGrp="1"/>
          </p:cNvSpPr>
          <p:nvPr>
            <p:ph type="ftr" sz="quarter" idx="11"/>
          </p:nvPr>
        </p:nvSpPr>
        <p:spPr>
          <a:xfrm>
            <a:off x="3028950" y="6356351"/>
            <a:ext cx="3086100" cy="365125"/>
          </a:xfrm>
        </p:spPr>
        <p:txBody>
          <a:bodyPr/>
          <a:lstStyle/>
          <a:p>
            <a:r>
              <a:rPr lang="en-US" dirty="0"/>
              <a:t>© University of Central Florida</a:t>
            </a:r>
          </a:p>
        </p:txBody>
      </p:sp>
    </p:spTree>
    <p:extLst>
      <p:ext uri="{BB962C8B-B14F-4D97-AF65-F5344CB8AC3E}">
        <p14:creationId xmlns:p14="http://schemas.microsoft.com/office/powerpoint/2010/main" val="5124020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solidFill>
                  <a:schemeClr val="bg1"/>
                </a:solidFill>
              </a:rPr>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1350745" y="136524"/>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Gotham Bold" pitchFamily="50" charset="0"/>
              </a:rPr>
              <a:t>Figure 3 (Su, et al., 2018.)</a:t>
            </a:r>
          </a:p>
        </p:txBody>
      </p:sp>
      <p:pic>
        <p:nvPicPr>
          <p:cNvPr id="7" name="Content Placeholder 6" descr="A table with numbers and lines&#10;&#10;Description automatically generated with medium confidence">
            <a:extLst>
              <a:ext uri="{FF2B5EF4-FFF2-40B4-BE49-F238E27FC236}">
                <a16:creationId xmlns:a16="http://schemas.microsoft.com/office/drawing/2014/main" id="{B49EB1B3-E5FB-E0F1-5BBC-D466A8384D04}"/>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5331" y="1130696"/>
            <a:ext cx="8433338" cy="5225655"/>
          </a:xfrm>
        </p:spPr>
      </p:pic>
    </p:spTree>
    <p:extLst>
      <p:ext uri="{BB962C8B-B14F-4D97-AF65-F5344CB8AC3E}">
        <p14:creationId xmlns:p14="http://schemas.microsoft.com/office/powerpoint/2010/main" val="1855072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a:off x="1124393" y="332285"/>
            <a:ext cx="6895214" cy="994172"/>
          </a:xfrm>
        </p:spPr>
        <p:txBody>
          <a:bodyPr>
            <a:noAutofit/>
          </a:bodyPr>
          <a:lstStyle/>
          <a:p>
            <a:pPr algn="ctr"/>
            <a:r>
              <a:rPr lang="en-US" sz="3600" dirty="0">
                <a:solidFill>
                  <a:schemeClr val="bg1"/>
                </a:solidFill>
                <a:latin typeface="Gotham Bold" pitchFamily="50" charset="0"/>
              </a:rPr>
              <a:t>Findings (Su, et al., 2018.)</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1124393" y="1324279"/>
            <a:ext cx="7130865" cy="1599927"/>
          </a:xfrm>
        </p:spPr>
        <p:txBody>
          <a:bodyPr>
            <a:noAutofit/>
          </a:bodyPr>
          <a:lstStyle/>
          <a:p>
            <a:pPr algn="l" fontAlgn="base"/>
            <a:r>
              <a:rPr lang="en-US" sz="2400" dirty="0">
                <a:solidFill>
                  <a:schemeClr val="bg1"/>
                </a:solidFill>
                <a:latin typeface="Gotham Medium" pitchFamily="50" charset="0"/>
              </a:rPr>
              <a:t>O</a:t>
            </a:r>
            <a:r>
              <a:rPr lang="en-US" sz="2400" b="0" i="0" dirty="0">
                <a:solidFill>
                  <a:schemeClr val="bg1"/>
                </a:solidFill>
                <a:effectLst/>
                <a:latin typeface="Gotham Medium" pitchFamily="50" charset="0"/>
              </a:rPr>
              <a:t>ptimal supplementation for improvement of anxiety symptoms is with at least: 2g/day of EPA/DHA, with a 60% ratio of EPA to DHA.</a:t>
            </a:r>
          </a:p>
          <a:p>
            <a:pPr algn="l" fontAlgn="base"/>
            <a:endParaRPr lang="en-US" sz="2400" b="0" i="0" dirty="0">
              <a:solidFill>
                <a:schemeClr val="bg1"/>
              </a:solidFill>
              <a:effectLst/>
              <a:latin typeface="Gotham Medium" pitchFamily="50" charset="0"/>
            </a:endParaRPr>
          </a:p>
          <a:p>
            <a:pPr algn="l" fontAlgn="base"/>
            <a:r>
              <a:rPr lang="en-US" sz="2400" b="0" i="0" dirty="0">
                <a:solidFill>
                  <a:schemeClr val="bg1"/>
                </a:solidFill>
                <a:effectLst/>
                <a:latin typeface="Gotham Medium" pitchFamily="50" charset="0"/>
              </a:rPr>
              <a:t>While this is the evidence found in multiple studies, research around supplementation is difficult to certify for individual use, since the Food and Drug Administration (FDA) does not regulate supplements. Supplement content and quality can vary. </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dirty="0">
                <a:solidFill>
                  <a:schemeClr val="bg1"/>
                </a:solidFill>
              </a:rPr>
              <a:t>© University of Central Florida</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372" y="3329350"/>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165" y="6033944"/>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259"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607" y="1071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591" y="5175921"/>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88" y="2620442"/>
            <a:ext cx="1401029" cy="1429622"/>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584" y="5378944"/>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1" y="404289"/>
            <a:ext cx="1123835" cy="1146771"/>
          </a:xfrm>
          <a:prstGeom prst="rect">
            <a:avLst/>
          </a:prstGeom>
        </p:spPr>
      </p:pic>
    </p:spTree>
    <p:extLst>
      <p:ext uri="{BB962C8B-B14F-4D97-AF65-F5344CB8AC3E}">
        <p14:creationId xmlns:p14="http://schemas.microsoft.com/office/powerpoint/2010/main" val="1521322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37215"/>
            <a:ext cx="2510104" cy="6932429"/>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437735" y="2931913"/>
            <a:ext cx="4111923" cy="994172"/>
          </a:xfrm>
        </p:spPr>
        <p:txBody>
          <a:bodyPr>
            <a:noAutofit/>
          </a:bodyPr>
          <a:lstStyle/>
          <a:p>
            <a:pPr algn="ctr"/>
            <a:r>
              <a:rPr lang="en-US" sz="3600" dirty="0">
                <a:latin typeface="Gotham Bold" pitchFamily="50" charset="0"/>
              </a:rPr>
              <a:t>Liao, et al., 2019.</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2701490" y="2984105"/>
            <a:ext cx="6266594" cy="1599927"/>
          </a:xfrm>
        </p:spPr>
        <p:txBody>
          <a:bodyPr>
            <a:noAutofit/>
          </a:bodyPr>
          <a:lstStyle/>
          <a:p>
            <a:pPr marL="0" indent="0" algn="ctr">
              <a:lnSpc>
                <a:spcPct val="100000"/>
              </a:lnSpc>
              <a:buNone/>
            </a:pPr>
            <a:r>
              <a:rPr lang="en-US" sz="2400" b="0" i="0" dirty="0">
                <a:solidFill>
                  <a:srgbClr val="000000"/>
                </a:solidFill>
                <a:effectLst/>
                <a:latin typeface="Gotham Medium" pitchFamily="50" charset="0"/>
              </a:rPr>
              <a:t>Omega-3 fatty acid supplementation significantly decreases </a:t>
            </a:r>
            <a:r>
              <a:rPr lang="en-US" sz="2400" b="1" i="1" dirty="0">
                <a:solidFill>
                  <a:srgbClr val="000000"/>
                </a:solidFill>
                <a:effectLst/>
                <a:latin typeface="Gotham Medium" pitchFamily="50" charset="0"/>
              </a:rPr>
              <a:t>depression</a:t>
            </a:r>
            <a:r>
              <a:rPr lang="en-US" sz="2400" b="0" i="0" dirty="0">
                <a:solidFill>
                  <a:srgbClr val="000000"/>
                </a:solidFill>
                <a:effectLst/>
                <a:latin typeface="Gotham Medium" pitchFamily="50" charset="0"/>
              </a:rPr>
              <a:t> symptoms in this metanalysis.</a:t>
            </a:r>
            <a:endParaRPr lang="en-US" sz="2400" dirty="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2510104" y="1965324"/>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161" y="4324919"/>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165" y="6033944"/>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59"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014" y="92768"/>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781" y="-730367"/>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490" y="4692822"/>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692" y="500697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882" y="709762"/>
            <a:ext cx="1123835" cy="1146771"/>
          </a:xfrm>
          <a:prstGeom prst="rect">
            <a:avLst/>
          </a:prstGeom>
        </p:spPr>
      </p:pic>
    </p:spTree>
    <p:extLst>
      <p:ext uri="{BB962C8B-B14F-4D97-AF65-F5344CB8AC3E}">
        <p14:creationId xmlns:p14="http://schemas.microsoft.com/office/powerpoint/2010/main" val="20525731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solidFill>
                  <a:schemeClr val="bg1"/>
                </a:solidFill>
              </a:rPr>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812132" y="136524"/>
            <a:ext cx="7519736"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Gotham Bold" pitchFamily="50" charset="0"/>
              </a:rPr>
              <a:t>Figure 4 (Liao, et al., 2019.)</a:t>
            </a:r>
          </a:p>
        </p:txBody>
      </p:sp>
      <p:pic>
        <p:nvPicPr>
          <p:cNvPr id="8" name="Content Placeholder 7" descr="A table of numbers and a number&#10;&#10;Description automatically generated with medium confidence">
            <a:extLst>
              <a:ext uri="{FF2B5EF4-FFF2-40B4-BE49-F238E27FC236}">
                <a16:creationId xmlns:a16="http://schemas.microsoft.com/office/drawing/2014/main" id="{7ACDCE83-4FDE-2A00-7286-A04AB2AC614B}"/>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 y="1033326"/>
            <a:ext cx="8229600" cy="5226774"/>
          </a:xfrm>
        </p:spPr>
      </p:pic>
    </p:spTree>
    <p:extLst>
      <p:ext uri="{BB962C8B-B14F-4D97-AF65-F5344CB8AC3E}">
        <p14:creationId xmlns:p14="http://schemas.microsoft.com/office/powerpoint/2010/main" val="9194801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a:off x="1124393" y="332285"/>
            <a:ext cx="6895214" cy="994172"/>
          </a:xfrm>
        </p:spPr>
        <p:txBody>
          <a:bodyPr>
            <a:noAutofit/>
          </a:bodyPr>
          <a:lstStyle/>
          <a:p>
            <a:pPr algn="ctr"/>
            <a:r>
              <a:rPr lang="en-US" sz="3600" dirty="0">
                <a:solidFill>
                  <a:schemeClr val="bg1"/>
                </a:solidFill>
                <a:latin typeface="Gotham Bold" pitchFamily="50" charset="0"/>
              </a:rPr>
              <a:t>Findings (Liao, et al., 2019.)</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1124393" y="1324279"/>
            <a:ext cx="7130865" cy="4054665"/>
          </a:xfrm>
        </p:spPr>
        <p:txBody>
          <a:bodyPr>
            <a:noAutofit/>
          </a:bodyPr>
          <a:lstStyle/>
          <a:p>
            <a:pPr algn="l" fontAlgn="base">
              <a:spcBef>
                <a:spcPts val="1800"/>
              </a:spcBef>
            </a:pPr>
            <a:r>
              <a:rPr lang="en-US" sz="2400" dirty="0">
                <a:solidFill>
                  <a:schemeClr val="bg1"/>
                </a:solidFill>
                <a:latin typeface="Gotham Medium" pitchFamily="50" charset="0"/>
              </a:rPr>
              <a:t>Pure DHA supplementation showed no significant improvement (p=.34)</a:t>
            </a:r>
          </a:p>
          <a:p>
            <a:pPr algn="l" fontAlgn="base">
              <a:spcBef>
                <a:spcPts val="1800"/>
              </a:spcBef>
            </a:pPr>
            <a:r>
              <a:rPr lang="en-US" sz="2400" dirty="0">
                <a:solidFill>
                  <a:schemeClr val="bg1"/>
                </a:solidFill>
                <a:latin typeface="Gotham Medium" pitchFamily="50" charset="0"/>
              </a:rPr>
              <a:t>Pure EPA supplementation showed significant improvement (p=.003)</a:t>
            </a:r>
          </a:p>
          <a:p>
            <a:pPr algn="l" fontAlgn="base">
              <a:spcBef>
                <a:spcPts val="1800"/>
              </a:spcBef>
            </a:pPr>
            <a:r>
              <a:rPr lang="en-US" sz="2400" dirty="0">
                <a:solidFill>
                  <a:schemeClr val="bg1"/>
                </a:solidFill>
                <a:latin typeface="Gotham Medium" pitchFamily="50" charset="0"/>
              </a:rPr>
              <a:t>The biggest effect was with an EPA dose of 720mg/day-1000mg/day and EPA/DHA with a 60% ratio of EPA to DHA.</a:t>
            </a:r>
          </a:p>
          <a:p>
            <a:pPr algn="l" fontAlgn="base">
              <a:spcBef>
                <a:spcPts val="1800"/>
              </a:spcBef>
            </a:pPr>
            <a:r>
              <a:rPr lang="en-US" sz="2400" dirty="0">
                <a:solidFill>
                  <a:schemeClr val="bg1"/>
                </a:solidFill>
                <a:latin typeface="Gotham Medium" pitchFamily="50" charset="0"/>
              </a:rPr>
              <a:t>This shows a difference in the effect by supplementation dosage.</a:t>
            </a:r>
            <a:endParaRPr lang="en-US" sz="2400" b="0" i="0" dirty="0">
              <a:solidFill>
                <a:schemeClr val="bg1"/>
              </a:solidFill>
              <a:effectLst/>
              <a:latin typeface="Gotham Medium" pitchFamily="50"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dirty="0">
                <a:solidFill>
                  <a:schemeClr val="bg1"/>
                </a:solidFill>
              </a:rPr>
              <a:t>© University of Central Florida</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93372" y="3329350"/>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5165" y="6033944"/>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5259"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9607" y="10716"/>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3591" y="5175921"/>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2288" y="2620442"/>
            <a:ext cx="1401029" cy="1429622"/>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91584" y="5378944"/>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61" y="404289"/>
            <a:ext cx="1123835" cy="1146771"/>
          </a:xfrm>
          <a:prstGeom prst="rect">
            <a:avLst/>
          </a:prstGeom>
        </p:spPr>
      </p:pic>
    </p:spTree>
    <p:extLst>
      <p:ext uri="{BB962C8B-B14F-4D97-AF65-F5344CB8AC3E}">
        <p14:creationId xmlns:p14="http://schemas.microsoft.com/office/powerpoint/2010/main" val="31237384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255728" y="254914"/>
            <a:ext cx="8647639" cy="1162229"/>
          </a:xfrm>
        </p:spPr>
        <p:txBody>
          <a:bodyPr anchor="t">
            <a:normAutofit/>
          </a:bodyPr>
          <a:lstStyle/>
          <a:p>
            <a:pPr algn="ctr">
              <a:spcBef>
                <a:spcPts val="0"/>
              </a:spcBef>
            </a:pPr>
            <a:r>
              <a:rPr lang="en-US" sz="3600" b="1" dirty="0">
                <a:effectLst/>
                <a:latin typeface="Gotham Bold" pitchFamily="50" charset="0"/>
                <a:ea typeface="Calibri" panose="020F0502020204030204" pitchFamily="34" charset="0"/>
                <a:cs typeface="Calibri"/>
              </a:rPr>
              <a:t>Mechanisms for the Health Effects of Omega-3 Fatty Acids</a:t>
            </a:r>
            <a:endParaRPr lang="en-US" sz="3600" dirty="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8614" y="1491546"/>
            <a:ext cx="2162459" cy="2162459"/>
          </a:xfrm>
          <a:prstGeom prst="rect">
            <a:avLst/>
          </a:prstGeom>
        </p:spPr>
      </p:pic>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29" y="2955127"/>
            <a:ext cx="2983235" cy="2983235"/>
          </a:xfrm>
          <a:prstGeom prst="rect">
            <a:avLst/>
          </a:prstGeom>
        </p:spPr>
      </p:pic>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4029" y="4002392"/>
            <a:ext cx="2364631" cy="2364631"/>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79893" y="4034808"/>
            <a:ext cx="1415998" cy="1444896"/>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05626" y="1988051"/>
            <a:ext cx="1895469" cy="1934152"/>
          </a:xfrm>
          <a:prstGeom prst="rect">
            <a:avLst/>
          </a:prstGeom>
        </p:spPr>
      </p:pic>
      <p:sp>
        <p:nvSpPr>
          <p:cNvPr id="19" name="TextBox 1">
            <a:extLst>
              <a:ext uri="{FF2B5EF4-FFF2-40B4-BE49-F238E27FC236}">
                <a16:creationId xmlns:a16="http://schemas.microsoft.com/office/drawing/2014/main" id="{07EE260E-3BA1-AF33-C28E-5E0CA489CA59}"/>
              </a:ext>
            </a:extLst>
          </p:cNvPr>
          <p:cNvSpPr txBox="1"/>
          <p:nvPr/>
        </p:nvSpPr>
        <p:spPr>
          <a:xfrm>
            <a:off x="553505" y="4008579"/>
            <a:ext cx="245997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 Decreases Inflammation</a:t>
            </a:r>
            <a:endParaRPr lang="en-US" sz="2400" dirty="0">
              <a:latin typeface="Gotham Medium" pitchFamily="50" charset="0"/>
            </a:endParaRP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123" y="1491546"/>
            <a:ext cx="3633507" cy="3633507"/>
          </a:xfrm>
          <a:prstGeom prst="rect">
            <a:avLst/>
          </a:prstGeom>
        </p:spPr>
      </p:pic>
      <p:sp>
        <p:nvSpPr>
          <p:cNvPr id="9" name="Footer Placeholder 7">
            <a:extLst>
              <a:ext uri="{FF2B5EF4-FFF2-40B4-BE49-F238E27FC236}">
                <a16:creationId xmlns:a16="http://schemas.microsoft.com/office/drawing/2014/main" id="{DF2B9B1D-312C-6D0F-416B-44C85DEF0B66}"/>
              </a:ext>
            </a:extLst>
          </p:cNvPr>
          <p:cNvSpPr>
            <a:spLocks noGrp="1"/>
          </p:cNvSpPr>
          <p:nvPr>
            <p:ph type="ftr" sz="quarter" idx="11"/>
          </p:nvPr>
        </p:nvSpPr>
        <p:spPr>
          <a:xfrm>
            <a:off x="3028950" y="6356351"/>
            <a:ext cx="3086100" cy="365125"/>
          </a:xfrm>
        </p:spPr>
        <p:txBody>
          <a:bodyPr/>
          <a:lstStyle/>
          <a:p>
            <a:r>
              <a:rPr lang="en-US"/>
              <a:t>© University of Central Florida</a:t>
            </a:r>
          </a:p>
        </p:txBody>
      </p:sp>
      <p:sp>
        <p:nvSpPr>
          <p:cNvPr id="12" name="TextBox 1">
            <a:extLst>
              <a:ext uri="{FF2B5EF4-FFF2-40B4-BE49-F238E27FC236}">
                <a16:creationId xmlns:a16="http://schemas.microsoft.com/office/drawing/2014/main" id="{A071BC8C-85EF-3131-8659-D317830CBFEC}"/>
              </a:ext>
            </a:extLst>
          </p:cNvPr>
          <p:cNvSpPr txBox="1"/>
          <p:nvPr/>
        </p:nvSpPr>
        <p:spPr>
          <a:xfrm>
            <a:off x="2769855" y="2115754"/>
            <a:ext cx="245997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Protects Neurons</a:t>
            </a:r>
            <a:endParaRPr lang="en-US" sz="2400" dirty="0">
              <a:latin typeface="Gotham Medium" pitchFamily="50" charset="0"/>
            </a:endParaRPr>
          </a:p>
        </p:txBody>
      </p:sp>
      <p:sp>
        <p:nvSpPr>
          <p:cNvPr id="13" name="TextBox 1">
            <a:extLst>
              <a:ext uri="{FF2B5EF4-FFF2-40B4-BE49-F238E27FC236}">
                <a16:creationId xmlns:a16="http://schemas.microsoft.com/office/drawing/2014/main" id="{68C07C24-257E-4C3E-6EE3-BD3CAF1BB0FC}"/>
              </a:ext>
            </a:extLst>
          </p:cNvPr>
          <p:cNvSpPr txBox="1"/>
          <p:nvPr/>
        </p:nvSpPr>
        <p:spPr>
          <a:xfrm>
            <a:off x="3356963" y="4769208"/>
            <a:ext cx="2459976" cy="830997"/>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Inhibits Depression</a:t>
            </a:r>
            <a:endParaRPr lang="en-US" sz="2400" dirty="0">
              <a:latin typeface="Gotham Medium" pitchFamily="50" charset="0"/>
            </a:endParaRPr>
          </a:p>
        </p:txBody>
      </p:sp>
      <p:sp>
        <p:nvSpPr>
          <p:cNvPr id="14" name="TextBox 1">
            <a:extLst>
              <a:ext uri="{FF2B5EF4-FFF2-40B4-BE49-F238E27FC236}">
                <a16:creationId xmlns:a16="http://schemas.microsoft.com/office/drawing/2014/main" id="{97FC5186-3C54-3337-C5E4-13B0E6184F21}"/>
              </a:ext>
            </a:extLst>
          </p:cNvPr>
          <p:cNvSpPr txBox="1"/>
          <p:nvPr/>
        </p:nvSpPr>
        <p:spPr>
          <a:xfrm>
            <a:off x="5788660" y="2115754"/>
            <a:ext cx="2896488" cy="2308324"/>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400" b="1" dirty="0">
                <a:latin typeface="Gotham Medium" pitchFamily="50" charset="0"/>
              </a:rPr>
              <a:t>Inhibits Hyperactivation of the Hypothalamic-Pituitary-Adrenal Axis</a:t>
            </a:r>
            <a:endParaRPr lang="en-US" sz="2400" dirty="0">
              <a:latin typeface="Gotham Medium" pitchFamily="50" charset="0"/>
            </a:endParaRPr>
          </a:p>
        </p:txBody>
      </p:sp>
      <p:sp>
        <p:nvSpPr>
          <p:cNvPr id="15" name="TextBox 14">
            <a:extLst>
              <a:ext uri="{FF2B5EF4-FFF2-40B4-BE49-F238E27FC236}">
                <a16:creationId xmlns:a16="http://schemas.microsoft.com/office/drawing/2014/main" id="{5F9F6BD5-611B-0507-EA6D-BE3A4B1A4BDD}"/>
              </a:ext>
            </a:extLst>
          </p:cNvPr>
          <p:cNvSpPr txBox="1"/>
          <p:nvPr/>
        </p:nvSpPr>
        <p:spPr>
          <a:xfrm>
            <a:off x="5842425" y="5997691"/>
            <a:ext cx="3186205" cy="369332"/>
          </a:xfrm>
          <a:prstGeom prst="rect">
            <a:avLst/>
          </a:prstGeom>
          <a:noFill/>
        </p:spPr>
        <p:txBody>
          <a:bodyPr wrap="square" rtlCol="0">
            <a:spAutoFit/>
          </a:bodyPr>
          <a:lstStyle/>
          <a:p>
            <a:pPr algn="r"/>
            <a:r>
              <a:rPr lang="en-US" dirty="0"/>
              <a:t>Liao, et al., 2019.</a:t>
            </a:r>
          </a:p>
        </p:txBody>
      </p:sp>
    </p:spTree>
    <p:extLst>
      <p:ext uri="{BB962C8B-B14F-4D97-AF65-F5344CB8AC3E}">
        <p14:creationId xmlns:p14="http://schemas.microsoft.com/office/powerpoint/2010/main" val="1916377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12" grpId="0"/>
      <p:bldP spid="13" grpId="0"/>
      <p:bldP spid="1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255729" y="254914"/>
            <a:ext cx="6016118" cy="1097974"/>
          </a:xfrm>
        </p:spPr>
        <p:txBody>
          <a:bodyPr anchor="t">
            <a:normAutofit/>
          </a:bodyPr>
          <a:lstStyle/>
          <a:p>
            <a:pPr algn="ctr">
              <a:spcBef>
                <a:spcPts val="0"/>
              </a:spcBef>
            </a:pPr>
            <a:r>
              <a:rPr lang="en-US" sz="3600" b="1">
                <a:effectLst/>
                <a:latin typeface="Gotham Bold" pitchFamily="50" charset="0"/>
                <a:ea typeface="Calibri" panose="020F0502020204030204" pitchFamily="34" charset="0"/>
                <a:cs typeface="Calibri"/>
              </a:rPr>
              <a:t>What Foods are High in </a:t>
            </a:r>
            <a:br>
              <a:rPr lang="en-US" sz="3600" b="1">
                <a:effectLst/>
                <a:latin typeface="Gotham Bold" pitchFamily="50" charset="0"/>
                <a:ea typeface="Calibri" panose="020F0502020204030204" pitchFamily="34" charset="0"/>
                <a:cs typeface="Calibri"/>
              </a:rPr>
            </a:br>
            <a:r>
              <a:rPr lang="en-US" sz="3600" b="1">
                <a:effectLst/>
                <a:latin typeface="Gotham Bold" pitchFamily="50" charset="0"/>
                <a:ea typeface="Calibri" panose="020F0502020204030204" pitchFamily="34" charset="0"/>
                <a:cs typeface="Calibri"/>
              </a:rPr>
              <a:t>Omega-3 Fatty Acids?</a:t>
            </a:r>
            <a:endParaRPr lang="en-US" sz="360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877" y="111907"/>
            <a:ext cx="1935260" cy="1935260"/>
          </a:xfrm>
          <a:prstGeom prst="rect">
            <a:avLst/>
          </a:prstGeom>
        </p:spPr>
      </p:pic>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74" y="1215942"/>
            <a:ext cx="2197656" cy="2197656"/>
          </a:xfrm>
          <a:prstGeom prst="rect">
            <a:avLst/>
          </a:prstGeom>
        </p:spPr>
      </p:pic>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42315" y="4430067"/>
            <a:ext cx="1934152" cy="1934152"/>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50103" y="5438606"/>
            <a:ext cx="1415998" cy="1444896"/>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605" y="2271541"/>
            <a:ext cx="1895469" cy="1934152"/>
          </a:xfrm>
          <a:prstGeom prst="rect">
            <a:avLst/>
          </a:prstGeom>
        </p:spPr>
      </p:pic>
      <p:pic>
        <p:nvPicPr>
          <p:cNvPr id="4" name="Content Placeholder 4">
            <a:extLst>
              <a:ext uri="{FF2B5EF4-FFF2-40B4-BE49-F238E27FC236}">
                <a16:creationId xmlns:a16="http://schemas.microsoft.com/office/drawing/2014/main" id="{C70AD2B7-CA0E-BD0F-3B78-C8A6A96B5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53295" y="1437177"/>
            <a:ext cx="4496579" cy="5269140"/>
          </a:xfrm>
          <a:prstGeom prst="rect">
            <a:avLst/>
          </a:prstGeom>
        </p:spPr>
      </p:pic>
      <p:sp>
        <p:nvSpPr>
          <p:cNvPr id="6" name="TextBox 5">
            <a:extLst>
              <a:ext uri="{FF2B5EF4-FFF2-40B4-BE49-F238E27FC236}">
                <a16:creationId xmlns:a16="http://schemas.microsoft.com/office/drawing/2014/main" id="{24670837-0414-545C-44EC-C7579F530497}"/>
              </a:ext>
            </a:extLst>
          </p:cNvPr>
          <p:cNvSpPr txBox="1"/>
          <p:nvPr/>
        </p:nvSpPr>
        <p:spPr>
          <a:xfrm>
            <a:off x="1524150" y="2023834"/>
            <a:ext cx="1966881" cy="954107"/>
          </a:xfrm>
          <a:prstGeom prst="rect">
            <a:avLst/>
          </a:prstGeom>
          <a:noFill/>
        </p:spPr>
        <p:txBody>
          <a:bodyPr wrap="square">
            <a:spAutoFit/>
          </a:bodyPr>
          <a:lstStyle/>
          <a:p>
            <a:pPr marR="0" lvl="0" algn="ctr">
              <a:spcBef>
                <a:spcPts val="0"/>
              </a:spcBef>
              <a:spcAft>
                <a:spcPts val="0"/>
              </a:spcAft>
            </a:pPr>
            <a:r>
              <a:rPr lang="en-US" sz="2800" b="1">
                <a:effectLst/>
                <a:latin typeface="Gotham Medium" pitchFamily="50" charset="0"/>
                <a:ea typeface="Calibri" panose="020F0502020204030204" pitchFamily="34" charset="0"/>
                <a:cs typeface="Calibri" panose="020F0502020204030204" pitchFamily="34" charset="0"/>
              </a:rPr>
              <a:t>Animal Sources</a:t>
            </a:r>
          </a:p>
        </p:txBody>
      </p:sp>
      <p:sp>
        <p:nvSpPr>
          <p:cNvPr id="7" name="TextBox 6">
            <a:extLst>
              <a:ext uri="{FF2B5EF4-FFF2-40B4-BE49-F238E27FC236}">
                <a16:creationId xmlns:a16="http://schemas.microsoft.com/office/drawing/2014/main" id="{C9C0A167-28CB-7ED8-270F-EE94F988DEE6}"/>
              </a:ext>
            </a:extLst>
          </p:cNvPr>
          <p:cNvSpPr txBox="1"/>
          <p:nvPr/>
        </p:nvSpPr>
        <p:spPr>
          <a:xfrm>
            <a:off x="957120" y="3643043"/>
            <a:ext cx="2899436" cy="2308324"/>
          </a:xfrm>
          <a:prstGeom prst="rect">
            <a:avLst/>
          </a:prstGeom>
          <a:noFill/>
        </p:spPr>
        <p:txBody>
          <a:bodyPr wrap="square">
            <a:spAutoFit/>
          </a:bodyPr>
          <a:lstStyle/>
          <a:p>
            <a:pPr marL="342900" marR="0" lvl="0" indent="-342900" algn="ctr">
              <a:spcBef>
                <a:spcPts val="0"/>
              </a:spcBef>
              <a:spcAft>
                <a:spcPts val="0"/>
              </a:spcAft>
              <a:buFont typeface="Arial" panose="020B0604020202020204" pitchFamily="34" charset="0"/>
              <a:buChar char="•"/>
            </a:pPr>
            <a:r>
              <a:rPr lang="en-US" sz="2400" b="1">
                <a:effectLst/>
                <a:latin typeface="Gotham Medium" pitchFamily="50" charset="0"/>
                <a:ea typeface="Calibri" panose="020F0502020204030204" pitchFamily="34" charset="0"/>
                <a:cs typeface="Calibri" panose="020F0502020204030204" pitchFamily="34" charset="0"/>
              </a:rPr>
              <a:t>Fatty Fish </a:t>
            </a:r>
            <a:r>
              <a:rPr lang="en-US" sz="2400">
                <a:effectLst/>
                <a:latin typeface="Gotham Medium" pitchFamily="50" charset="0"/>
                <a:ea typeface="Calibri" panose="020F0502020204030204" pitchFamily="34" charset="0"/>
                <a:cs typeface="Calibri" panose="020F0502020204030204" pitchFamily="34" charset="0"/>
              </a:rPr>
              <a:t>(Salmon, Trout, Tuna, Cod, Mackerel, Herring)</a:t>
            </a:r>
          </a:p>
          <a:p>
            <a:pPr marL="342900" marR="0" lvl="0" indent="-342900" algn="ctr">
              <a:spcBef>
                <a:spcPts val="0"/>
              </a:spcBef>
              <a:spcAft>
                <a:spcPts val="0"/>
              </a:spcAft>
              <a:buFont typeface="Arial" panose="020B0604020202020204" pitchFamily="34" charset="0"/>
              <a:buChar char="•"/>
            </a:pPr>
            <a:r>
              <a:rPr lang="en-US" sz="2400" b="1">
                <a:latin typeface="Gotham Medium" pitchFamily="50" charset="0"/>
                <a:ea typeface="Calibri" panose="020F0502020204030204" pitchFamily="34" charset="0"/>
                <a:cs typeface="Calibri" panose="020F0502020204030204" pitchFamily="34" charset="0"/>
              </a:rPr>
              <a:t>Krill Oil</a:t>
            </a:r>
            <a:endParaRPr lang="en-US" sz="2400" b="1">
              <a:effectLst/>
              <a:latin typeface="Gotham Medium" pitchFamily="50" charset="0"/>
              <a:ea typeface="Calibri" panose="020F0502020204030204" pitchFamily="34" charset="0"/>
              <a:cs typeface="Calibri" panose="020F0502020204030204" pitchFamily="34" charset="0"/>
            </a:endParaRPr>
          </a:p>
        </p:txBody>
      </p:sp>
      <p:pic>
        <p:nvPicPr>
          <p:cNvPr id="1026" name="Picture 2" descr="A picture containing fish, spiny-finned fish, soft-finned fish&#10;&#10;Description automatically generated">
            <a:extLst>
              <a:ext uri="{FF2B5EF4-FFF2-40B4-BE49-F238E27FC236}">
                <a16:creationId xmlns:a16="http://schemas.microsoft.com/office/drawing/2014/main" id="{904E3AFA-00CB-54CC-6294-B8A5DB08840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04981" y="1694593"/>
            <a:ext cx="1584541" cy="795504"/>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
            <a:extLst>
              <a:ext uri="{FF2B5EF4-FFF2-40B4-BE49-F238E27FC236}">
                <a16:creationId xmlns:a16="http://schemas.microsoft.com/office/drawing/2014/main" id="{B56861FA-BAEA-F8EA-3CB8-DC04CE80BDF7}"/>
              </a:ext>
            </a:extLst>
          </p:cNvPr>
          <p:cNvSpPr txBox="1"/>
          <p:nvPr/>
        </p:nvSpPr>
        <p:spPr>
          <a:xfrm>
            <a:off x="5505101" y="2564766"/>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Salmon</a:t>
            </a:r>
            <a:endParaRPr lang="en-US">
              <a:latin typeface="Gotham Medium" pitchFamily="50" charset="0"/>
            </a:endParaRPr>
          </a:p>
        </p:txBody>
      </p:sp>
      <p:sp>
        <p:nvSpPr>
          <p:cNvPr id="17" name="TextBox 1">
            <a:extLst>
              <a:ext uri="{FF2B5EF4-FFF2-40B4-BE49-F238E27FC236}">
                <a16:creationId xmlns:a16="http://schemas.microsoft.com/office/drawing/2014/main" id="{CD818F92-B43F-F188-2796-D24C684FCABD}"/>
              </a:ext>
            </a:extLst>
          </p:cNvPr>
          <p:cNvSpPr txBox="1"/>
          <p:nvPr/>
        </p:nvSpPr>
        <p:spPr>
          <a:xfrm>
            <a:off x="7521912" y="5500845"/>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Trout</a:t>
            </a:r>
            <a:endParaRPr lang="en-US">
              <a:latin typeface="Gotham Medium" pitchFamily="50" charset="0"/>
            </a:endParaRPr>
          </a:p>
        </p:txBody>
      </p:sp>
      <p:pic>
        <p:nvPicPr>
          <p:cNvPr id="1028" name="Picture 4" descr="A picture containing fish, indoor, soft-finned fish, spiny-finned fish&#10;&#10;Description automatically generated">
            <a:extLst>
              <a:ext uri="{FF2B5EF4-FFF2-40B4-BE49-F238E27FC236}">
                <a16:creationId xmlns:a16="http://schemas.microsoft.com/office/drawing/2014/main" id="{D453A1AF-9132-15CE-4854-49AD9B16257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46888" y="4862401"/>
            <a:ext cx="1146207" cy="575442"/>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ogo&#10;&#10;Description automatically generated">
            <a:extLst>
              <a:ext uri="{FF2B5EF4-FFF2-40B4-BE49-F238E27FC236}">
                <a16:creationId xmlns:a16="http://schemas.microsoft.com/office/drawing/2014/main" id="{1A62BDBA-CCDD-2DAB-3890-8B873F743C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72207" y="5815449"/>
            <a:ext cx="771789" cy="38747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
            <a:extLst>
              <a:ext uri="{FF2B5EF4-FFF2-40B4-BE49-F238E27FC236}">
                <a16:creationId xmlns:a16="http://schemas.microsoft.com/office/drawing/2014/main" id="{D77C19BA-A601-557B-C9F5-1CD095C66B60}"/>
              </a:ext>
            </a:extLst>
          </p:cNvPr>
          <p:cNvSpPr txBox="1"/>
          <p:nvPr/>
        </p:nvSpPr>
        <p:spPr>
          <a:xfrm>
            <a:off x="5970547" y="6198073"/>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Tuna</a:t>
            </a:r>
            <a:endParaRPr lang="en-US">
              <a:latin typeface="Gotham Medium" pitchFamily="50" charset="0"/>
            </a:endParaRPr>
          </a:p>
        </p:txBody>
      </p:sp>
      <p:pic>
        <p:nvPicPr>
          <p:cNvPr id="1032" name="Picture 8" descr="A picture containing reptile, lizard, fish&#10;&#10;Description automatically generated">
            <a:extLst>
              <a:ext uri="{FF2B5EF4-FFF2-40B4-BE49-F238E27FC236}">
                <a16:creationId xmlns:a16="http://schemas.microsoft.com/office/drawing/2014/main" id="{B542BF52-C78A-7D5F-AE23-ED5C25CCFDE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70014" y="543740"/>
            <a:ext cx="1595760" cy="66672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
            <a:extLst>
              <a:ext uri="{FF2B5EF4-FFF2-40B4-BE49-F238E27FC236}">
                <a16:creationId xmlns:a16="http://schemas.microsoft.com/office/drawing/2014/main" id="{07EE260E-3BA1-AF33-C28E-5E0CA489CA59}"/>
              </a:ext>
            </a:extLst>
          </p:cNvPr>
          <p:cNvSpPr txBox="1"/>
          <p:nvPr/>
        </p:nvSpPr>
        <p:spPr>
          <a:xfrm>
            <a:off x="7427985" y="1226151"/>
            <a:ext cx="1330027"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Mackerel</a:t>
            </a:r>
            <a:endParaRPr lang="en-US">
              <a:latin typeface="Gotham Medium" pitchFamily="50" charset="0"/>
            </a:endParaRPr>
          </a:p>
        </p:txBody>
      </p:sp>
      <p:pic>
        <p:nvPicPr>
          <p:cNvPr id="1034" name="Picture 10">
            <a:extLst>
              <a:ext uri="{FF2B5EF4-FFF2-40B4-BE49-F238E27FC236}">
                <a16:creationId xmlns:a16="http://schemas.microsoft.com/office/drawing/2014/main" id="{D26AF32B-0B5B-54DE-48D9-C750FDD357A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581365" y="2827511"/>
            <a:ext cx="1019685" cy="536214"/>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
            <a:extLst>
              <a:ext uri="{FF2B5EF4-FFF2-40B4-BE49-F238E27FC236}">
                <a16:creationId xmlns:a16="http://schemas.microsoft.com/office/drawing/2014/main" id="{E4B0A0D0-A55A-103C-D993-34B8C3FA32CD}"/>
              </a:ext>
            </a:extLst>
          </p:cNvPr>
          <p:cNvSpPr txBox="1"/>
          <p:nvPr/>
        </p:nvSpPr>
        <p:spPr>
          <a:xfrm>
            <a:off x="7489297" y="3386254"/>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Cod</a:t>
            </a:r>
            <a:endParaRPr lang="en-US">
              <a:latin typeface="Gotham Medium" pitchFamily="50" charset="0"/>
            </a:endParaRP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92668" y="3506705"/>
            <a:ext cx="1934152" cy="1934152"/>
          </a:xfrm>
          <a:prstGeom prst="rect">
            <a:avLst/>
          </a:prstGeom>
        </p:spPr>
      </p:pic>
      <p:sp>
        <p:nvSpPr>
          <p:cNvPr id="23" name="TextBox 1">
            <a:extLst>
              <a:ext uri="{FF2B5EF4-FFF2-40B4-BE49-F238E27FC236}">
                <a16:creationId xmlns:a16="http://schemas.microsoft.com/office/drawing/2014/main" id="{0238587A-2F07-98C0-D510-9CEC7D865F96}"/>
              </a:ext>
            </a:extLst>
          </p:cNvPr>
          <p:cNvSpPr txBox="1"/>
          <p:nvPr/>
        </p:nvSpPr>
        <p:spPr>
          <a:xfrm>
            <a:off x="5572265" y="4577483"/>
            <a:ext cx="11843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Herring</a:t>
            </a:r>
            <a:endParaRPr lang="en-US">
              <a:latin typeface="Gotham Medium" pitchFamily="50" charset="0"/>
            </a:endParaRPr>
          </a:p>
        </p:txBody>
      </p:sp>
      <p:pic>
        <p:nvPicPr>
          <p:cNvPr id="1036" name="Picture 12">
            <a:extLst>
              <a:ext uri="{FF2B5EF4-FFF2-40B4-BE49-F238E27FC236}">
                <a16:creationId xmlns:a16="http://schemas.microsoft.com/office/drawing/2014/main" id="{037AA744-BE78-1867-7963-D1170FE192E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62257" y="3955010"/>
            <a:ext cx="1415998" cy="747843"/>
          </a:xfrm>
          <a:prstGeom prst="rect">
            <a:avLst/>
          </a:prstGeom>
          <a:noFill/>
          <a:extLst>
            <a:ext uri="{909E8E84-426E-40DD-AFC4-6F175D3DCCD1}">
              <a14:hiddenFill xmlns:a14="http://schemas.microsoft.com/office/drawing/2010/main">
                <a:solidFill>
                  <a:srgbClr val="FFFFFF"/>
                </a:solidFill>
              </a14:hiddenFill>
            </a:ext>
          </a:extLst>
        </p:spPr>
      </p:pic>
      <p:sp>
        <p:nvSpPr>
          <p:cNvPr id="9" name="Footer Placeholder 7">
            <a:extLst>
              <a:ext uri="{FF2B5EF4-FFF2-40B4-BE49-F238E27FC236}">
                <a16:creationId xmlns:a16="http://schemas.microsoft.com/office/drawing/2014/main" id="{DF2B9B1D-312C-6D0F-416B-44C85DEF0B66}"/>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83433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fade">
                                      <p:cBhvr>
                                        <p:cTn id="12" dur="500"/>
                                        <p:tgtEl>
                                          <p:spTgt spid="102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32"/>
                                        </p:tgtEl>
                                        <p:attrNameLst>
                                          <p:attrName>style.visibility</p:attrName>
                                        </p:attrNameLst>
                                      </p:cBhvr>
                                      <p:to>
                                        <p:strVal val="visible"/>
                                      </p:to>
                                    </p:set>
                                    <p:animEffect transition="in" filter="fade">
                                      <p:cBhvr>
                                        <p:cTn id="20" dur="500"/>
                                        <p:tgtEl>
                                          <p:spTgt spid="103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34"/>
                                        </p:tgtEl>
                                        <p:attrNameLst>
                                          <p:attrName>style.visibility</p:attrName>
                                        </p:attrNameLst>
                                      </p:cBhvr>
                                      <p:to>
                                        <p:strVal val="visible"/>
                                      </p:to>
                                    </p:set>
                                    <p:animEffect transition="in" filter="fade">
                                      <p:cBhvr>
                                        <p:cTn id="28" dur="500"/>
                                        <p:tgtEl>
                                          <p:spTgt spid="1034"/>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030"/>
                                        </p:tgtEl>
                                        <p:attrNameLst>
                                          <p:attrName>style.visibility</p:attrName>
                                        </p:attrNameLst>
                                      </p:cBhvr>
                                      <p:to>
                                        <p:strVal val="visible"/>
                                      </p:to>
                                    </p:set>
                                    <p:animEffect transition="in" filter="fade">
                                      <p:cBhvr>
                                        <p:cTn id="36" dur="500"/>
                                        <p:tgtEl>
                                          <p:spTgt spid="103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fade">
                                      <p:cBhvr>
                                        <p:cTn id="39" dur="500"/>
                                        <p:tgtEl>
                                          <p:spTgt spid="18"/>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036"/>
                                        </p:tgtEl>
                                        <p:attrNameLst>
                                          <p:attrName>style.visibility</p:attrName>
                                        </p:attrNameLst>
                                      </p:cBhvr>
                                      <p:to>
                                        <p:strVal val="visible"/>
                                      </p:to>
                                    </p:set>
                                    <p:animEffect transition="in" filter="fade">
                                      <p:cBhvr>
                                        <p:cTn id="44" dur="500"/>
                                        <p:tgtEl>
                                          <p:spTgt spid="1036"/>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028"/>
                                        </p:tgtEl>
                                        <p:attrNameLst>
                                          <p:attrName>style.visibility</p:attrName>
                                        </p:attrNameLst>
                                      </p:cBhvr>
                                      <p:to>
                                        <p:strVal val="visible"/>
                                      </p:to>
                                    </p:set>
                                    <p:animEffect transition="in" filter="fade">
                                      <p:cBhvr>
                                        <p:cTn id="52" dur="500"/>
                                        <p:tgtEl>
                                          <p:spTgt spid="102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p:bldP spid="17" grpId="0"/>
      <p:bldP spid="18" grpId="0"/>
      <p:bldP spid="19" grpId="0"/>
      <p:bldP spid="20" grpId="0"/>
      <p:bldP spid="2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255729" y="254914"/>
            <a:ext cx="6016118" cy="1097974"/>
          </a:xfrm>
        </p:spPr>
        <p:txBody>
          <a:bodyPr anchor="t">
            <a:normAutofit/>
          </a:bodyPr>
          <a:lstStyle/>
          <a:p>
            <a:pPr algn="ctr">
              <a:spcBef>
                <a:spcPts val="0"/>
              </a:spcBef>
            </a:pPr>
            <a:r>
              <a:rPr lang="en-US" sz="3600" b="1">
                <a:effectLst/>
                <a:latin typeface="Gotham Bold" pitchFamily="50" charset="0"/>
                <a:ea typeface="Calibri" panose="020F0502020204030204" pitchFamily="34" charset="0"/>
                <a:cs typeface="Calibri"/>
              </a:rPr>
              <a:t>What Foods are High in </a:t>
            </a:r>
            <a:br>
              <a:rPr lang="en-US" sz="3600" b="1">
                <a:effectLst/>
                <a:latin typeface="Gotham Bold" pitchFamily="50" charset="0"/>
                <a:ea typeface="Calibri" panose="020F0502020204030204" pitchFamily="34" charset="0"/>
                <a:cs typeface="Calibri"/>
              </a:rPr>
            </a:br>
            <a:r>
              <a:rPr lang="en-US" sz="3600" b="1">
                <a:effectLst/>
                <a:latin typeface="Gotham Bold" pitchFamily="50" charset="0"/>
                <a:ea typeface="Calibri" panose="020F0502020204030204" pitchFamily="34" charset="0"/>
                <a:cs typeface="Calibri"/>
              </a:rPr>
              <a:t>Omega-3 Fatty Acids?</a:t>
            </a:r>
            <a:endParaRPr lang="en-US" sz="360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8877" y="111907"/>
            <a:ext cx="1935260" cy="1935260"/>
          </a:xfrm>
          <a:prstGeom prst="rect">
            <a:avLst/>
          </a:prstGeom>
        </p:spPr>
      </p:pic>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26374" y="1215942"/>
            <a:ext cx="2197656" cy="2197656"/>
          </a:xfrm>
          <a:prstGeom prst="rect">
            <a:avLst/>
          </a:prstGeom>
        </p:spPr>
      </p:pic>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4543" y="4481569"/>
            <a:ext cx="1934152" cy="1934152"/>
          </a:xfrm>
          <a:prstGeom prst="rect">
            <a:avLst/>
          </a:prstGeom>
        </p:spPr>
      </p:pic>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25358" y="5600068"/>
            <a:ext cx="1158555" cy="1182199"/>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0605" y="2271541"/>
            <a:ext cx="1895469" cy="1934152"/>
          </a:xfrm>
          <a:prstGeom prst="rect">
            <a:avLst/>
          </a:prstGeom>
        </p:spPr>
      </p:pic>
      <p:pic>
        <p:nvPicPr>
          <p:cNvPr id="4" name="Content Placeholder 4">
            <a:extLst>
              <a:ext uri="{FF2B5EF4-FFF2-40B4-BE49-F238E27FC236}">
                <a16:creationId xmlns:a16="http://schemas.microsoft.com/office/drawing/2014/main" id="{C70AD2B7-CA0E-BD0F-3B78-C8A6A96B52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253295" y="1437177"/>
            <a:ext cx="4496579" cy="5269140"/>
          </a:xfrm>
          <a:prstGeom prst="rect">
            <a:avLst/>
          </a:prstGeom>
        </p:spPr>
      </p:pic>
      <p:sp>
        <p:nvSpPr>
          <p:cNvPr id="6" name="TextBox 5">
            <a:extLst>
              <a:ext uri="{FF2B5EF4-FFF2-40B4-BE49-F238E27FC236}">
                <a16:creationId xmlns:a16="http://schemas.microsoft.com/office/drawing/2014/main" id="{24670837-0414-545C-44EC-C7579F530497}"/>
              </a:ext>
            </a:extLst>
          </p:cNvPr>
          <p:cNvSpPr txBox="1"/>
          <p:nvPr/>
        </p:nvSpPr>
        <p:spPr>
          <a:xfrm>
            <a:off x="1524150" y="2023834"/>
            <a:ext cx="1966881" cy="954107"/>
          </a:xfrm>
          <a:prstGeom prst="rect">
            <a:avLst/>
          </a:prstGeom>
          <a:noFill/>
        </p:spPr>
        <p:txBody>
          <a:bodyPr wrap="square">
            <a:spAutoFit/>
          </a:bodyPr>
          <a:lstStyle/>
          <a:p>
            <a:pPr marR="0" lvl="0" algn="ctr">
              <a:spcBef>
                <a:spcPts val="0"/>
              </a:spcBef>
              <a:spcAft>
                <a:spcPts val="0"/>
              </a:spcAft>
            </a:pPr>
            <a:r>
              <a:rPr lang="en-US" sz="2800" b="1">
                <a:effectLst/>
                <a:latin typeface="Gotham Medium" pitchFamily="50" charset="0"/>
                <a:ea typeface="Calibri" panose="020F0502020204030204" pitchFamily="34" charset="0"/>
                <a:cs typeface="Calibri" panose="020F0502020204030204" pitchFamily="34" charset="0"/>
              </a:rPr>
              <a:t>Plant Sources</a:t>
            </a:r>
          </a:p>
        </p:txBody>
      </p:sp>
      <p:sp>
        <p:nvSpPr>
          <p:cNvPr id="7" name="TextBox 6">
            <a:extLst>
              <a:ext uri="{FF2B5EF4-FFF2-40B4-BE49-F238E27FC236}">
                <a16:creationId xmlns:a16="http://schemas.microsoft.com/office/drawing/2014/main" id="{C9C0A167-28CB-7ED8-270F-EE94F988DEE6}"/>
              </a:ext>
            </a:extLst>
          </p:cNvPr>
          <p:cNvSpPr txBox="1"/>
          <p:nvPr/>
        </p:nvSpPr>
        <p:spPr>
          <a:xfrm>
            <a:off x="851974" y="3567290"/>
            <a:ext cx="3218603" cy="2308324"/>
          </a:xfrm>
          <a:prstGeom prst="rect">
            <a:avLst/>
          </a:prstGeom>
          <a:noFill/>
        </p:spPr>
        <p:txBody>
          <a:bodyPr wrap="square">
            <a:spAutoFit/>
          </a:bodyPr>
          <a:lstStyle/>
          <a:p>
            <a:pPr marR="0" lvl="0" algn="ctr">
              <a:spcBef>
                <a:spcPts val="0"/>
              </a:spcBef>
              <a:spcAft>
                <a:spcPts val="0"/>
              </a:spcAft>
            </a:pPr>
            <a:r>
              <a:rPr lang="en-US" sz="2400" b="1">
                <a:effectLst/>
                <a:latin typeface="Gotham Medium" pitchFamily="50" charset="0"/>
                <a:ea typeface="Calibri" panose="020F0502020204030204" pitchFamily="34" charset="0"/>
                <a:cs typeface="Calibri" panose="020F0502020204030204" pitchFamily="34" charset="0"/>
              </a:rPr>
              <a:t> </a:t>
            </a:r>
            <a:r>
              <a:rPr lang="en-US" sz="2400">
                <a:effectLst/>
                <a:latin typeface="Gotham Medium" pitchFamily="50" charset="0"/>
                <a:ea typeface="Calibri" panose="020F0502020204030204" pitchFamily="34" charset="0"/>
                <a:cs typeface="Calibri" panose="020F0502020204030204" pitchFamily="34" charset="0"/>
              </a:rPr>
              <a:t>Brussel sprouts​</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Chia seeds​</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Walnuts ​</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Flax seeds ​</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Kidney beans​</a:t>
            </a:r>
          </a:p>
          <a:p>
            <a:pPr marR="0" lvl="0" algn="ctr">
              <a:spcBef>
                <a:spcPts val="0"/>
              </a:spcBef>
              <a:spcAft>
                <a:spcPts val="0"/>
              </a:spcAft>
            </a:pPr>
            <a:r>
              <a:rPr lang="en-US" sz="2400">
                <a:effectLst/>
                <a:latin typeface="Gotham Medium" pitchFamily="50" charset="0"/>
                <a:ea typeface="Calibri" panose="020F0502020204030204" pitchFamily="34" charset="0"/>
                <a:cs typeface="Calibri" panose="020F0502020204030204" pitchFamily="34" charset="0"/>
              </a:rPr>
              <a:t> Hemp seeds</a:t>
            </a:r>
          </a:p>
        </p:txBody>
      </p:sp>
      <p:pic>
        <p:nvPicPr>
          <p:cNvPr id="22" name="Picture 21">
            <a:extLst>
              <a:ext uri="{FF2B5EF4-FFF2-40B4-BE49-F238E27FC236}">
                <a16:creationId xmlns:a16="http://schemas.microsoft.com/office/drawing/2014/main" id="{2C1B8B67-4E4E-D441-F057-87E07BB4552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5824" y="3579439"/>
            <a:ext cx="1934152" cy="1934152"/>
          </a:xfrm>
          <a:prstGeom prst="rect">
            <a:avLst/>
          </a:prstGeom>
        </p:spPr>
      </p:pic>
      <p:sp>
        <p:nvSpPr>
          <p:cNvPr id="9" name="Oval 8">
            <a:extLst>
              <a:ext uri="{FF2B5EF4-FFF2-40B4-BE49-F238E27FC236}">
                <a16:creationId xmlns:a16="http://schemas.microsoft.com/office/drawing/2014/main" id="{35AE7CA3-D757-0595-2834-AD0B3A3E2480}"/>
              </a:ext>
            </a:extLst>
          </p:cNvPr>
          <p:cNvSpPr/>
          <p:nvPr/>
        </p:nvSpPr>
        <p:spPr>
          <a:xfrm>
            <a:off x="7250628" y="236905"/>
            <a:ext cx="1675421" cy="1673352"/>
          </a:xfrm>
          <a:prstGeom prst="ellipse">
            <a:avLst/>
          </a:prstGeom>
          <a:blipFill dpi="0" rotWithShape="1">
            <a:blip r:embed="rId6">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DB88FC58-AF2B-2EDC-A4ED-81B8AA848EE5}"/>
              </a:ext>
            </a:extLst>
          </p:cNvPr>
          <p:cNvSpPr/>
          <p:nvPr/>
        </p:nvSpPr>
        <p:spPr>
          <a:xfrm>
            <a:off x="7305687" y="2479501"/>
            <a:ext cx="1535536" cy="1536192"/>
          </a:xfrm>
          <a:prstGeom prst="ellipse">
            <a:avLst/>
          </a:prstGeom>
          <a:blipFill dpi="0" rotWithShape="1">
            <a:blip r:embed="rId7">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66D324F4-8305-E466-3681-FD6BEA276C97}"/>
              </a:ext>
            </a:extLst>
          </p:cNvPr>
          <p:cNvSpPr/>
          <p:nvPr/>
        </p:nvSpPr>
        <p:spPr>
          <a:xfrm>
            <a:off x="5539441" y="5614629"/>
            <a:ext cx="1730388" cy="1153075"/>
          </a:xfrm>
          <a:prstGeom prst="ellipse">
            <a:avLst/>
          </a:prstGeom>
          <a:blipFill dpi="0" rotWithShape="1">
            <a:blip r:embed="rId8">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E401E265-550E-FFB7-2972-64B5A667FBDC}"/>
              </a:ext>
            </a:extLst>
          </p:cNvPr>
          <p:cNvSpPr/>
          <p:nvPr/>
        </p:nvSpPr>
        <p:spPr>
          <a:xfrm>
            <a:off x="5178057" y="1381783"/>
            <a:ext cx="1895468" cy="1862650"/>
          </a:xfrm>
          <a:prstGeom prst="ellipse">
            <a:avLst/>
          </a:prstGeom>
          <a:blipFill dpi="0" rotWithShape="1">
            <a:blip r:embed="rId9">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5B9FD7B0-B28E-D232-754F-43104497FC3A}"/>
              </a:ext>
            </a:extLst>
          </p:cNvPr>
          <p:cNvSpPr/>
          <p:nvPr/>
        </p:nvSpPr>
        <p:spPr>
          <a:xfrm>
            <a:off x="7165802" y="4611969"/>
            <a:ext cx="1675421" cy="1673352"/>
          </a:xfrm>
          <a:prstGeom prst="ellipse">
            <a:avLst/>
          </a:prstGeom>
          <a:blipFill dpi="0" rotWithShape="1">
            <a:blip r:embed="rId10">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FF7F9800-D018-57A0-1A6D-C613422F66A3}"/>
              </a:ext>
            </a:extLst>
          </p:cNvPr>
          <p:cNvSpPr/>
          <p:nvPr/>
        </p:nvSpPr>
        <p:spPr>
          <a:xfrm>
            <a:off x="5277339" y="3709659"/>
            <a:ext cx="1675421" cy="1673352"/>
          </a:xfrm>
          <a:prstGeom prst="ellipse">
            <a:avLst/>
          </a:prstGeom>
          <a:blipFill dpi="0" rotWithShape="1">
            <a:blip r:embed="rId11">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ooter Placeholder 7">
            <a:extLst>
              <a:ext uri="{FF2B5EF4-FFF2-40B4-BE49-F238E27FC236}">
                <a16:creationId xmlns:a16="http://schemas.microsoft.com/office/drawing/2014/main" id="{CD7B31C6-6003-A7B1-CE70-C5DF7F6508AF}"/>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2746347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fade">
                                      <p:cBhvr>
                                        <p:cTn id="32" dur="5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4" grpId="0" animBg="1"/>
      <p:bldP spid="15" grpId="0" animBg="1"/>
      <p:bldP spid="21" grpId="0" animBg="1"/>
      <p:bldP spid="2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887893" y="1049115"/>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331015" y="310121"/>
            <a:ext cx="8547171" cy="1325563"/>
          </a:xfrm>
        </p:spPr>
        <p:txBody>
          <a:bodyPr anchor="t">
            <a:normAutofit/>
          </a:bodyPr>
          <a:lstStyle/>
          <a:p>
            <a:r>
              <a:rPr lang="en-US" sz="3600" b="1">
                <a:effectLst/>
                <a:latin typeface="Gotham Bold" pitchFamily="50" charset="0"/>
                <a:ea typeface="Calibri" panose="020F0502020204030204" pitchFamily="34" charset="0"/>
                <a:cs typeface="Calibri"/>
              </a:rPr>
              <a:t>How can you </a:t>
            </a:r>
            <a:r>
              <a:rPr lang="en-US" sz="3600" b="1">
                <a:latin typeface="Gotham Bold" pitchFamily="50" charset="0"/>
                <a:ea typeface="Calibri" panose="020F0502020204030204" pitchFamily="34" charset="0"/>
                <a:cs typeface="Calibri"/>
              </a:rPr>
              <a:t>Prepare</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Fish</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High</a:t>
            </a:r>
            <a:r>
              <a:rPr lang="en-US" sz="3600" b="1">
                <a:effectLst/>
                <a:latin typeface="Gotham Bold" pitchFamily="50" charset="0"/>
                <a:ea typeface="Calibri" panose="020F0502020204030204" pitchFamily="34" charset="0"/>
                <a:cs typeface="Calibri"/>
              </a:rPr>
              <a:t> in </a:t>
            </a:r>
            <a:r>
              <a:rPr lang="en-US" sz="3600" b="1">
                <a:latin typeface="Gotham Bold" pitchFamily="50" charset="0"/>
                <a:ea typeface="Calibri" panose="020F0502020204030204" pitchFamily="34" charset="0"/>
                <a:cs typeface="Calibri"/>
              </a:rPr>
              <a:t>Omega-3</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Fatty</a:t>
            </a:r>
            <a:r>
              <a:rPr lang="en-US" sz="3600" b="1">
                <a:effectLst/>
                <a:latin typeface="Gotham Bold" pitchFamily="50" charset="0"/>
                <a:ea typeface="Calibri" panose="020F0502020204030204" pitchFamily="34" charset="0"/>
                <a:cs typeface="Calibri"/>
              </a:rPr>
              <a:t> </a:t>
            </a:r>
            <a:r>
              <a:rPr lang="en-US" sz="3600" b="1">
                <a:latin typeface="Gotham Bold" pitchFamily="50" charset="0"/>
                <a:ea typeface="Calibri" panose="020F0502020204030204" pitchFamily="34" charset="0"/>
                <a:cs typeface="Calibri"/>
              </a:rPr>
              <a:t>Acids</a:t>
            </a:r>
            <a:r>
              <a:rPr lang="en-US" sz="3600" b="1">
                <a:effectLst/>
                <a:latin typeface="Gotham Bold" pitchFamily="50" charset="0"/>
                <a:ea typeface="Calibri" panose="020F0502020204030204" pitchFamily="34" charset="0"/>
                <a:cs typeface="Calibri"/>
              </a:rPr>
              <a:t>?</a:t>
            </a:r>
            <a:endParaRPr lang="en-US" sz="360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341568" y="2017026"/>
            <a:ext cx="8200548" cy="3755561"/>
          </a:xfrm>
        </p:spPr>
        <p:txBody>
          <a:bodyPr>
            <a:normAutofit/>
          </a:bodyPr>
          <a:lstStyle/>
          <a:p>
            <a:pPr marL="342900" lvl="1" indent="0">
              <a:lnSpc>
                <a:spcPct val="100000"/>
              </a:lnSpc>
              <a:spcAft>
                <a:spcPts val="1200"/>
              </a:spcAft>
              <a:buNone/>
            </a:pPr>
            <a:r>
              <a:rPr lang="en-US">
                <a:latin typeface="Gotham Medium" pitchFamily="50" charset="0"/>
              </a:rPr>
              <a:t>Grill, bake, sauté or fry</a:t>
            </a:r>
          </a:p>
          <a:p>
            <a:pPr marL="342900" lvl="1" indent="0">
              <a:lnSpc>
                <a:spcPct val="100000"/>
              </a:lnSpc>
              <a:spcAft>
                <a:spcPts val="1200"/>
              </a:spcAft>
              <a:buNone/>
            </a:pPr>
            <a:r>
              <a:rPr lang="en-US">
                <a:latin typeface="Gotham Medium" pitchFamily="50" charset="0"/>
              </a:rPr>
              <a:t>Season with salt, paper, a mixture of herbs, lemon slices, mustard, basil, or honey </a:t>
            </a:r>
          </a:p>
          <a:p>
            <a:pPr marL="342900" lvl="1" indent="0">
              <a:lnSpc>
                <a:spcPct val="100000"/>
              </a:lnSpc>
              <a:spcAft>
                <a:spcPts val="1200"/>
              </a:spcAft>
              <a:buNone/>
            </a:pPr>
            <a:r>
              <a:rPr lang="en-US">
                <a:latin typeface="Gotham Medium" pitchFamily="50" charset="0"/>
              </a:rPr>
              <a:t>Cook with olive oil or butter</a:t>
            </a:r>
          </a:p>
          <a:p>
            <a:pPr marL="342900" lvl="1" indent="0">
              <a:lnSpc>
                <a:spcPct val="100000"/>
              </a:lnSpc>
              <a:spcAft>
                <a:spcPts val="1200"/>
              </a:spcAft>
              <a:buNone/>
            </a:pPr>
            <a:r>
              <a:rPr lang="en-US">
                <a:latin typeface="Gotham Medium" pitchFamily="50" charset="0"/>
              </a:rPr>
              <a:t>Serve alongside a side dish of your choice</a:t>
            </a:r>
          </a:p>
          <a:p>
            <a:pPr marL="342900" lvl="1" indent="0">
              <a:lnSpc>
                <a:spcPct val="100000"/>
              </a:lnSpc>
              <a:spcAft>
                <a:spcPts val="1200"/>
              </a:spcAft>
              <a:buNone/>
            </a:pPr>
            <a:r>
              <a:rPr lang="en-US">
                <a:latin typeface="Gotham Medium" pitchFamily="50" charset="0"/>
              </a:rPr>
              <a:t>Incorporate in a recipe with pasta, rice, salad, etc.</a:t>
            </a: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2118832"/>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2687286"/>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0583" y="3661482"/>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4219613"/>
            <a:ext cx="231562" cy="231562"/>
          </a:xfrm>
          <a:prstGeom prst="rect">
            <a:avLst/>
          </a:prstGeom>
        </p:spPr>
      </p:pic>
      <p:pic>
        <p:nvPicPr>
          <p:cNvPr id="10" name="Picture 9">
            <a:extLst>
              <a:ext uri="{FF2B5EF4-FFF2-40B4-BE49-F238E27FC236}">
                <a16:creationId xmlns:a16="http://schemas.microsoft.com/office/drawing/2014/main" id="{43DB71E4-79A5-40E2-5165-5131834D5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182" y="4848616"/>
            <a:ext cx="231562" cy="231562"/>
          </a:xfrm>
          <a:prstGeom prst="rect">
            <a:avLst/>
          </a:prstGeom>
        </p:spPr>
      </p:pic>
      <p:sp>
        <p:nvSpPr>
          <p:cNvPr id="5" name="Footer Placeholder 7">
            <a:extLst>
              <a:ext uri="{FF2B5EF4-FFF2-40B4-BE49-F238E27FC236}">
                <a16:creationId xmlns:a16="http://schemas.microsoft.com/office/drawing/2014/main" id="{4BC15BDD-486C-E53D-7204-394831C1D994}"/>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2438210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9AFD1FD5-AA74-BA46-087E-E251A4111B42}"/>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10000"/>
                    </a14:imgEffect>
                  </a14:imgLayer>
                </a14:imgProps>
              </a:ext>
              <a:ext uri="{28A0092B-C50C-407E-A947-70E740481C1C}">
                <a14:useLocalDpi xmlns:a14="http://schemas.microsoft.com/office/drawing/2010/main" val="0"/>
              </a:ext>
            </a:extLst>
          </a:blip>
          <a:stretch>
            <a:fillRect/>
          </a:stretch>
        </p:blipFill>
        <p:spPr>
          <a:xfrm rot="5400000">
            <a:off x="-2613750" y="531357"/>
            <a:ext cx="6858000" cy="5795281"/>
          </a:xfrm>
          <a:prstGeom prst="rect">
            <a:avLst/>
          </a:prstGeom>
        </p:spPr>
      </p:pic>
      <p:pic>
        <p:nvPicPr>
          <p:cNvPr id="6" name="Picture 5">
            <a:extLst>
              <a:ext uri="{FF2B5EF4-FFF2-40B4-BE49-F238E27FC236}">
                <a16:creationId xmlns:a16="http://schemas.microsoft.com/office/drawing/2014/main" id="{93C1DC61-810D-3D0A-583C-3EF17A9FAAAC}"/>
              </a:ext>
            </a:extLst>
          </p:cNvPr>
          <p:cNvPicPr>
            <a:picLocks noChangeAspect="1"/>
          </p:cNvPicPr>
          <p:nvPr/>
        </p:nvPicPr>
        <p:blipFill>
          <a:blip r:embed="rId5">
            <a:extLst>
              <a:ext uri="{BEBA8EAE-BF5A-486C-A8C5-ECC9F3942E4B}">
                <a14:imgProps xmlns:a14="http://schemas.microsoft.com/office/drawing/2010/main">
                  <a14:imgLayer r:embed="rId6">
                    <a14:imgEffect>
                      <a14:artisticPhotocopy trans="10000"/>
                    </a14:imgEffect>
                  </a14:imgLayer>
                </a14:imgProps>
              </a:ext>
              <a:ext uri="{28A0092B-C50C-407E-A947-70E740481C1C}">
                <a14:useLocalDpi xmlns:a14="http://schemas.microsoft.com/office/drawing/2010/main" val="0"/>
              </a:ext>
            </a:extLst>
          </a:blip>
          <a:stretch>
            <a:fillRect/>
          </a:stretch>
        </p:blipFill>
        <p:spPr>
          <a:xfrm rot="16200000">
            <a:off x="4006787" y="531358"/>
            <a:ext cx="6858000" cy="5795281"/>
          </a:xfrm>
          <a:prstGeom prst="rect">
            <a:avLst/>
          </a:prstGeom>
        </p:spPr>
      </p:pic>
      <p:sp>
        <p:nvSpPr>
          <p:cNvPr id="11" name="Title 1">
            <a:extLst>
              <a:ext uri="{FF2B5EF4-FFF2-40B4-BE49-F238E27FC236}">
                <a16:creationId xmlns:a16="http://schemas.microsoft.com/office/drawing/2014/main" id="{454DDD4F-A568-8D77-6285-38ED18758898}"/>
              </a:ext>
            </a:extLst>
          </p:cNvPr>
          <p:cNvSpPr txBox="1">
            <a:spLocks/>
          </p:cNvSpPr>
          <p:nvPr/>
        </p:nvSpPr>
        <p:spPr>
          <a:xfrm>
            <a:off x="314988" y="310122"/>
            <a:ext cx="8435607" cy="657442"/>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3600" b="1">
                <a:latin typeface="Gotham Bold" pitchFamily="50" charset="0"/>
                <a:ea typeface="Calibri" panose="020F0502020204030204" pitchFamily="34" charset="0"/>
                <a:cs typeface="Calibri"/>
              </a:rPr>
              <a:t>Preparing Salmon Videos:</a:t>
            </a:r>
          </a:p>
        </p:txBody>
      </p:sp>
      <p:pic>
        <p:nvPicPr>
          <p:cNvPr id="12" name="Online Media 34" title="How To Make: Baked Salmon with Vegetables">
            <a:hlinkClick r:id="" action="ppaction://media"/>
            <a:extLst>
              <a:ext uri="{FF2B5EF4-FFF2-40B4-BE49-F238E27FC236}">
                <a16:creationId xmlns:a16="http://schemas.microsoft.com/office/drawing/2014/main" id="{FE14B181-71B0-A563-657C-1A2DF7B464AE}"/>
              </a:ext>
            </a:extLst>
          </p:cNvPr>
          <p:cNvPicPr>
            <a:picLocks noRot="1" noChangeAspect="1"/>
          </p:cNvPicPr>
          <p:nvPr>
            <a:videoFile r:link="rId1"/>
          </p:nvPr>
        </p:nvPicPr>
        <p:blipFill>
          <a:blip r:embed="rId7"/>
          <a:stretch>
            <a:fillRect/>
          </a:stretch>
        </p:blipFill>
        <p:spPr>
          <a:xfrm>
            <a:off x="2661498" y="967564"/>
            <a:ext cx="3837964" cy="2799826"/>
          </a:xfrm>
          <a:prstGeom prst="rect">
            <a:avLst/>
          </a:prstGeom>
        </p:spPr>
      </p:pic>
      <p:pic>
        <p:nvPicPr>
          <p:cNvPr id="13" name="Online Media 29" title="How To Make: Pan Fried Salmon Salad">
            <a:hlinkClick r:id="" action="ppaction://media"/>
            <a:extLst>
              <a:ext uri="{FF2B5EF4-FFF2-40B4-BE49-F238E27FC236}">
                <a16:creationId xmlns:a16="http://schemas.microsoft.com/office/drawing/2014/main" id="{5C02627A-4F3D-1C35-8A37-C4FD0E029A70}"/>
              </a:ext>
            </a:extLst>
          </p:cNvPr>
          <p:cNvPicPr>
            <a:picLocks noRot="1" noChangeAspect="1"/>
          </p:cNvPicPr>
          <p:nvPr>
            <a:videoFile r:link="rId2"/>
          </p:nvPr>
        </p:nvPicPr>
        <p:blipFill>
          <a:blip r:embed="rId8"/>
          <a:stretch>
            <a:fillRect/>
          </a:stretch>
        </p:blipFill>
        <p:spPr>
          <a:xfrm>
            <a:off x="2653018" y="3897751"/>
            <a:ext cx="3846444" cy="2832653"/>
          </a:xfrm>
          <a:prstGeom prst="rect">
            <a:avLst/>
          </a:prstGeom>
        </p:spPr>
      </p:pic>
      <p:sp>
        <p:nvSpPr>
          <p:cNvPr id="14" name="TextBox 1">
            <a:extLst>
              <a:ext uri="{FF2B5EF4-FFF2-40B4-BE49-F238E27FC236}">
                <a16:creationId xmlns:a16="http://schemas.microsoft.com/office/drawing/2014/main" id="{6FA55E03-8C81-F1BB-1F7B-35775F2A1677}"/>
              </a:ext>
            </a:extLst>
          </p:cNvPr>
          <p:cNvSpPr txBox="1"/>
          <p:nvPr/>
        </p:nvSpPr>
        <p:spPr>
          <a:xfrm rot="16200000">
            <a:off x="1052094" y="2152032"/>
            <a:ext cx="2799826" cy="430887"/>
          </a:xfrm>
          <a:prstGeom prst="rect">
            <a:avLst/>
          </a:prstGeom>
          <a:solidFill>
            <a:srgbClr val="00968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solidFill>
                  <a:schemeClr val="bg1"/>
                </a:solidFill>
                <a:latin typeface="Gotham Medium" pitchFamily="50" charset="0"/>
              </a:rPr>
              <a:t>Baked Salmon</a:t>
            </a:r>
            <a:endParaRPr lang="en-US" sz="2200">
              <a:solidFill>
                <a:schemeClr val="bg1"/>
              </a:solidFill>
              <a:latin typeface="Gotham Medium" pitchFamily="50" charset="0"/>
            </a:endParaRPr>
          </a:p>
        </p:txBody>
      </p:sp>
      <p:sp>
        <p:nvSpPr>
          <p:cNvPr id="15" name="TextBox 1">
            <a:extLst>
              <a:ext uri="{FF2B5EF4-FFF2-40B4-BE49-F238E27FC236}">
                <a16:creationId xmlns:a16="http://schemas.microsoft.com/office/drawing/2014/main" id="{D9FA6FA4-7F13-B892-6F84-FD97B31592B3}"/>
              </a:ext>
            </a:extLst>
          </p:cNvPr>
          <p:cNvSpPr txBox="1"/>
          <p:nvPr/>
        </p:nvSpPr>
        <p:spPr>
          <a:xfrm rot="16200000">
            <a:off x="1021250" y="5098634"/>
            <a:ext cx="2832652" cy="430887"/>
          </a:xfrm>
          <a:prstGeom prst="rect">
            <a:avLst/>
          </a:prstGeom>
          <a:solidFill>
            <a:srgbClr val="009681"/>
          </a:solid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200" b="1">
                <a:solidFill>
                  <a:schemeClr val="bg1"/>
                </a:solidFill>
                <a:latin typeface="Gotham Medium" pitchFamily="50" charset="0"/>
              </a:rPr>
              <a:t>Pan Fried Salmon</a:t>
            </a:r>
            <a:endParaRPr lang="en-US" sz="2200">
              <a:solidFill>
                <a:schemeClr val="bg1"/>
              </a:solidFill>
              <a:latin typeface="Gotham Medium" pitchFamily="50" charset="0"/>
            </a:endParaRPr>
          </a:p>
        </p:txBody>
      </p:sp>
      <p:sp>
        <p:nvSpPr>
          <p:cNvPr id="2" name="Footer Placeholder 7">
            <a:extLst>
              <a:ext uri="{FF2B5EF4-FFF2-40B4-BE49-F238E27FC236}">
                <a16:creationId xmlns:a16="http://schemas.microsoft.com/office/drawing/2014/main" id="{1EFE1D2F-6CD9-0A31-9F4B-679369B79998}"/>
              </a:ext>
            </a:extLst>
          </p:cNvPr>
          <p:cNvSpPr>
            <a:spLocks noGrp="1"/>
          </p:cNvSpPr>
          <p:nvPr>
            <p:ph type="ftr" sz="quarter" idx="11"/>
          </p:nvPr>
        </p:nvSpPr>
        <p:spPr>
          <a:xfrm>
            <a:off x="3028950" y="6356351"/>
            <a:ext cx="3086100" cy="365125"/>
          </a:xfrm>
        </p:spPr>
        <p:txBody>
          <a:bodyPr/>
          <a:lstStyle/>
          <a:p>
            <a:r>
              <a:rPr lang="en-US">
                <a:solidFill>
                  <a:schemeClr val="bg1"/>
                </a:solidFill>
              </a:rPr>
              <a:t>© University of Central Florida</a:t>
            </a:r>
          </a:p>
        </p:txBody>
      </p:sp>
      <p:sp>
        <p:nvSpPr>
          <p:cNvPr id="4" name="TextBox 3">
            <a:extLst>
              <a:ext uri="{FF2B5EF4-FFF2-40B4-BE49-F238E27FC236}">
                <a16:creationId xmlns:a16="http://schemas.microsoft.com/office/drawing/2014/main" id="{88CBC6B8-A37A-78B6-CA0B-1A18B502EA7B}"/>
              </a:ext>
            </a:extLst>
          </p:cNvPr>
          <p:cNvSpPr txBox="1"/>
          <p:nvPr/>
        </p:nvSpPr>
        <p:spPr>
          <a:xfrm>
            <a:off x="6508263" y="1618291"/>
            <a:ext cx="2452071" cy="830997"/>
          </a:xfrm>
          <a:prstGeom prst="rect">
            <a:avLst/>
          </a:prstGeom>
          <a:noFill/>
        </p:spPr>
        <p:txBody>
          <a:bodyPr wrap="square">
            <a:spAutoFit/>
          </a:bodyPr>
          <a:lstStyle/>
          <a:p>
            <a:pPr algn="ctr"/>
            <a:r>
              <a:rPr lang="en-US" sz="1600" dirty="0">
                <a:solidFill>
                  <a:srgbClr val="009681"/>
                </a:solidFill>
                <a:latin typeface="Gotham Medium" pitchFamily="2" charset="0"/>
                <a:hlinkClick r:id="rId9"/>
              </a:rPr>
              <a:t>https://www.youtube.com/watch?v=7HlpTFcDx_E&amp;t=1s</a:t>
            </a:r>
            <a:r>
              <a:rPr lang="en-US" sz="1600" dirty="0">
                <a:solidFill>
                  <a:srgbClr val="009681"/>
                </a:solidFill>
                <a:latin typeface="Gotham Medium" pitchFamily="2" charset="0"/>
              </a:rPr>
              <a:t> </a:t>
            </a:r>
          </a:p>
        </p:txBody>
      </p:sp>
      <p:sp>
        <p:nvSpPr>
          <p:cNvPr id="7" name="TextBox 6">
            <a:extLst>
              <a:ext uri="{FF2B5EF4-FFF2-40B4-BE49-F238E27FC236}">
                <a16:creationId xmlns:a16="http://schemas.microsoft.com/office/drawing/2014/main" id="{372C1E1B-E495-7713-A325-4DB7087BFF7E}"/>
              </a:ext>
            </a:extLst>
          </p:cNvPr>
          <p:cNvSpPr txBox="1"/>
          <p:nvPr/>
        </p:nvSpPr>
        <p:spPr>
          <a:xfrm>
            <a:off x="6543913" y="4898578"/>
            <a:ext cx="2485788" cy="830997"/>
          </a:xfrm>
          <a:prstGeom prst="rect">
            <a:avLst/>
          </a:prstGeom>
          <a:noFill/>
        </p:spPr>
        <p:txBody>
          <a:bodyPr wrap="square">
            <a:spAutoFit/>
          </a:bodyPr>
          <a:lstStyle/>
          <a:p>
            <a:pPr algn="ctr"/>
            <a:r>
              <a:rPr lang="en-US" sz="1600" dirty="0">
                <a:solidFill>
                  <a:srgbClr val="009681"/>
                </a:solidFill>
                <a:latin typeface="Gotham Medium" pitchFamily="2" charset="0"/>
                <a:hlinkClick r:id="rId10"/>
              </a:rPr>
              <a:t>https://www.youtube.com/watch?v=fRC2a3gbsiE&amp;t=1s</a:t>
            </a:r>
            <a:r>
              <a:rPr lang="en-US" sz="1600" dirty="0">
                <a:solidFill>
                  <a:srgbClr val="009681"/>
                </a:solidFill>
                <a:latin typeface="Gotham Medium" pitchFamily="2" charset="0"/>
              </a:rPr>
              <a:t> </a:t>
            </a:r>
          </a:p>
        </p:txBody>
      </p:sp>
    </p:spTree>
    <p:extLst>
      <p:ext uri="{BB962C8B-B14F-4D97-AF65-F5344CB8AC3E}">
        <p14:creationId xmlns:p14="http://schemas.microsoft.com/office/powerpoint/2010/main" val="31107787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1"/>
            <a:ext cx="2510104" cy="6932429"/>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173546" y="2931912"/>
            <a:ext cx="3724037" cy="994172"/>
          </a:xfrm>
        </p:spPr>
        <p:txBody>
          <a:bodyPr>
            <a:noAutofit/>
          </a:bodyPr>
          <a:lstStyle/>
          <a:p>
            <a:pPr algn="ctr"/>
            <a:r>
              <a:rPr lang="en-US" sz="3600" dirty="0">
                <a:latin typeface="Gotham Bold" pitchFamily="50" charset="0"/>
              </a:rPr>
              <a:t>Important </a:t>
            </a:r>
            <a:br>
              <a:rPr lang="en-US" sz="3600" dirty="0">
                <a:latin typeface="Gotham Bold" pitchFamily="50" charset="0"/>
              </a:rPr>
            </a:br>
            <a:r>
              <a:rPr lang="en-US" sz="3600" dirty="0">
                <a:latin typeface="Gotham Bold" pitchFamily="50" charset="0"/>
              </a:rPr>
              <a:t>Disclosures</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2686020" y="1878947"/>
            <a:ext cx="6266594" cy="4191044"/>
          </a:xfrm>
        </p:spPr>
        <p:txBody>
          <a:bodyPr>
            <a:noAutofit/>
          </a:bodyPr>
          <a:lstStyle/>
          <a:p>
            <a:pPr marL="0" indent="0">
              <a:lnSpc>
                <a:spcPct val="100000"/>
              </a:lnSpc>
              <a:buNone/>
            </a:pPr>
            <a:r>
              <a:rPr lang="en-US" sz="2400" dirty="0">
                <a:latin typeface="Gotham Medium" pitchFamily="50" charset="0"/>
                <a:ea typeface="Calibri" panose="020F0502020204030204" pitchFamily="34" charset="0"/>
                <a:cs typeface="Times New Roman" panose="02020603050405020304" pitchFamily="18" charset="0"/>
              </a:rPr>
              <a:t>This material is for informational purposes only. It does not replace the advice or counsel of a health care professional. You should consult with and rely on the advice of your physician or health care professional for the management of your health. Never disregard professional medical advice or delay in seeking it because of something you have learned in this course. </a:t>
            </a: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t>© University of Central Florida</a:t>
            </a:r>
          </a:p>
        </p:txBody>
      </p:sp>
      <p:pic>
        <p:nvPicPr>
          <p:cNvPr id="5" name="Picture 4" descr="A logo with blue circles&#10;&#10;Description automatically generated">
            <a:extLst>
              <a:ext uri="{FF2B5EF4-FFF2-40B4-BE49-F238E27FC236}">
                <a16:creationId xmlns:a16="http://schemas.microsoft.com/office/drawing/2014/main" id="{52CFE6D5-E700-FD49-F0C2-1D062ED483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01490" y="136524"/>
            <a:ext cx="2442257" cy="161946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CEF49E9-2E6B-0AB1-CF03-2E223942C144}"/>
              </a:ext>
            </a:extLst>
          </p:cNvPr>
          <p:cNvSpPr txBox="1"/>
          <p:nvPr/>
        </p:nvSpPr>
        <p:spPr>
          <a:xfrm>
            <a:off x="5485461" y="946257"/>
            <a:ext cx="3078867" cy="646331"/>
          </a:xfrm>
          <a:prstGeom prst="rect">
            <a:avLst/>
          </a:prstGeom>
          <a:noFill/>
        </p:spPr>
        <p:txBody>
          <a:bodyPr wrap="square">
            <a:spAutoFit/>
          </a:bodyPr>
          <a:lstStyle/>
          <a:p>
            <a:r>
              <a:rPr lang="en-US" sz="1800" b="1" i="0" u="none" strike="noStrike" dirty="0">
                <a:solidFill>
                  <a:srgbClr val="000000"/>
                </a:solidFill>
                <a:effectLst/>
                <a:latin typeface="Gotham Medium" pitchFamily="2" charset="0"/>
              </a:rPr>
              <a:t>Materials found on</a:t>
            </a:r>
          </a:p>
          <a:p>
            <a:r>
              <a:rPr lang="en-US" sz="1800" b="1" i="0" u="none" strike="noStrike" dirty="0">
                <a:solidFill>
                  <a:srgbClr val="000000"/>
                </a:solidFill>
                <a:effectLst/>
                <a:latin typeface="Gotham Medium" pitchFamily="2" charset="0"/>
              </a:rPr>
              <a:t> </a:t>
            </a:r>
            <a:r>
              <a:rPr lang="en-US" sz="1800" b="1" i="0" u="sng" strike="noStrike" dirty="0">
                <a:solidFill>
                  <a:srgbClr val="0563C1"/>
                </a:solidFill>
                <a:effectLst/>
                <a:latin typeface="Gotham Medium" pitchFamily="2" charset="0"/>
                <a:hlinkClick r:id="rId5"/>
              </a:rPr>
              <a:t>Renewunow.org</a:t>
            </a:r>
            <a:endParaRPr lang="en-US" dirty="0"/>
          </a:p>
        </p:txBody>
      </p:sp>
    </p:spTree>
    <p:extLst>
      <p:ext uri="{BB962C8B-B14F-4D97-AF65-F5344CB8AC3E}">
        <p14:creationId xmlns:p14="http://schemas.microsoft.com/office/powerpoint/2010/main" val="30956679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7134333" y="160439"/>
            <a:ext cx="1789753" cy="1554480"/>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a:xfrm>
            <a:off x="299119" y="209531"/>
            <a:ext cx="6735421" cy="1833188"/>
          </a:xfrm>
        </p:spPr>
        <p:txBody>
          <a:bodyPr anchor="t">
            <a:normAutofit fontScale="90000"/>
          </a:bodyPr>
          <a:lstStyle/>
          <a:p>
            <a:r>
              <a:rPr lang="en-US" sz="3600" b="1">
                <a:effectLst/>
                <a:latin typeface="Gotham Bold" pitchFamily="50" charset="0"/>
                <a:ea typeface="Calibri" panose="020F0502020204030204" pitchFamily="34" charset="0"/>
                <a:cs typeface="Calibri"/>
              </a:rPr>
              <a:t>How can you Incorporate Plants High in Omega-3 Fatty Acids into your Meals?</a:t>
            </a:r>
            <a:endParaRPr lang="en-US" sz="3600">
              <a:latin typeface="Gotham Bold" pitchFamily="50" charset="0"/>
            </a:endParaRP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299120" y="1942947"/>
            <a:ext cx="7951745" cy="3987210"/>
          </a:xfrm>
        </p:spPr>
        <p:txBody>
          <a:bodyPr>
            <a:normAutofit/>
          </a:bodyPr>
          <a:lstStyle/>
          <a:p>
            <a:pPr marL="342900" lvl="1" indent="0">
              <a:lnSpc>
                <a:spcPct val="100000"/>
              </a:lnSpc>
              <a:spcAft>
                <a:spcPts val="1200"/>
              </a:spcAft>
              <a:buNone/>
            </a:pPr>
            <a:r>
              <a:rPr lang="en-US" b="1">
                <a:latin typeface="Gotham Medium" pitchFamily="50" charset="0"/>
              </a:rPr>
              <a:t>Nuts and seeds</a:t>
            </a:r>
            <a:r>
              <a:rPr lang="en-US">
                <a:latin typeface="Gotham Medium" pitchFamily="50" charset="0"/>
              </a:rPr>
              <a:t>: Chia seeds, flax seed and walnuts can be easily incorporated into a salad or used in or on top of a side dish such as mashed sweet potatoes or smoothie.</a:t>
            </a:r>
          </a:p>
          <a:p>
            <a:pPr marL="342900" lvl="1" indent="0">
              <a:lnSpc>
                <a:spcPct val="100000"/>
              </a:lnSpc>
              <a:spcAft>
                <a:spcPts val="1200"/>
              </a:spcAft>
              <a:buNone/>
            </a:pPr>
            <a:r>
              <a:rPr lang="en-US" b="1">
                <a:latin typeface="Gotham Medium" pitchFamily="50" charset="0"/>
              </a:rPr>
              <a:t>Oils</a:t>
            </a:r>
            <a:r>
              <a:rPr lang="en-US">
                <a:latin typeface="Gotham Medium" pitchFamily="50" charset="0"/>
              </a:rPr>
              <a:t>: Flaxseed oil, canola oil or soybean oil can be used in salad dressings or for cooking. </a:t>
            </a:r>
          </a:p>
          <a:p>
            <a:pPr marL="342900" lvl="1" indent="0">
              <a:lnSpc>
                <a:spcPct val="100000"/>
              </a:lnSpc>
              <a:spcAft>
                <a:spcPts val="1200"/>
              </a:spcAft>
              <a:buNone/>
            </a:pPr>
            <a:r>
              <a:rPr lang="en-US" b="1">
                <a:latin typeface="Gotham Medium" pitchFamily="50" charset="0"/>
              </a:rPr>
              <a:t>Legumes</a:t>
            </a:r>
            <a:r>
              <a:rPr lang="en-US">
                <a:latin typeface="Gotham Medium" pitchFamily="50" charset="0"/>
              </a:rPr>
              <a:t>: </a:t>
            </a:r>
            <a:r>
              <a:rPr lang="en-US" i="1">
                <a:latin typeface="Gotham Medium" pitchFamily="50" charset="0"/>
              </a:rPr>
              <a:t>Edamame</a:t>
            </a:r>
            <a:r>
              <a:rPr lang="en-US">
                <a:latin typeface="Gotham Medium" pitchFamily="50" charset="0"/>
              </a:rPr>
              <a:t> and </a:t>
            </a:r>
            <a:r>
              <a:rPr lang="en-US" i="1">
                <a:latin typeface="Gotham Medium" pitchFamily="50" charset="0"/>
              </a:rPr>
              <a:t>beans</a:t>
            </a:r>
            <a:r>
              <a:rPr lang="en-US">
                <a:latin typeface="Gotham Medium" pitchFamily="50" charset="0"/>
              </a:rPr>
              <a:t> high in Omega-3 fatty acids can be incorporated into a salad, soup or served as a side to a main course. </a:t>
            </a:r>
          </a:p>
        </p:txBody>
      </p:sp>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97" y="2027202"/>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9397" y="3708168"/>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8008" y="4703381"/>
            <a:ext cx="231562" cy="231562"/>
          </a:xfrm>
          <a:prstGeom prst="rect">
            <a:avLst/>
          </a:prstGeom>
        </p:spPr>
      </p:pic>
      <p:sp>
        <p:nvSpPr>
          <p:cNvPr id="5" name="Footer Placeholder 7">
            <a:extLst>
              <a:ext uri="{FF2B5EF4-FFF2-40B4-BE49-F238E27FC236}">
                <a16:creationId xmlns:a16="http://schemas.microsoft.com/office/drawing/2014/main" id="{94045C99-72BD-5643-CA95-EEB241A97C55}"/>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29426542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98" y="2080310"/>
            <a:ext cx="1662528" cy="1696457"/>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 y="75673"/>
            <a:ext cx="1414130" cy="1442990"/>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49" y="1946945"/>
            <a:ext cx="1131054" cy="1154136"/>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4" y="3382249"/>
            <a:ext cx="1496343" cy="1526881"/>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00" y="4671043"/>
            <a:ext cx="2541523" cy="2593391"/>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96" y="5001665"/>
            <a:ext cx="1808894" cy="184581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532285" y="224921"/>
            <a:ext cx="5819248" cy="1129195"/>
          </a:xfrm>
        </p:spPr>
        <p:txBody>
          <a:bodyPr anchor="t">
            <a:normAutofit/>
          </a:bodyPr>
          <a:lstStyle/>
          <a:p>
            <a:pPr algn="ctr"/>
            <a:r>
              <a:rPr lang="en-US" sz="3600" dirty="0">
                <a:latin typeface="Gotham Black" pitchFamily="50" charset="0"/>
              </a:rPr>
              <a:t>Omega-3 Small Group Activities</a:t>
            </a:r>
          </a:p>
        </p:txBody>
      </p:sp>
      <p:sp>
        <p:nvSpPr>
          <p:cNvPr id="5" name="Text Placeholder 4">
            <a:extLst>
              <a:ext uri="{FF2B5EF4-FFF2-40B4-BE49-F238E27FC236}">
                <a16:creationId xmlns:a16="http://schemas.microsoft.com/office/drawing/2014/main" id="{6A9C9F85-5524-61E9-4D95-3236C8903ABD}"/>
              </a:ext>
            </a:extLst>
          </p:cNvPr>
          <p:cNvSpPr>
            <a:spLocks noGrp="1"/>
          </p:cNvSpPr>
          <p:nvPr>
            <p:ph type="body" sz="quarter" idx="3"/>
          </p:nvPr>
        </p:nvSpPr>
        <p:spPr>
          <a:xfrm>
            <a:off x="821304" y="1348015"/>
            <a:ext cx="7634177" cy="434383"/>
          </a:xfrm>
        </p:spPr>
        <p:txBody>
          <a:bodyPr anchor="t">
            <a:normAutofit/>
          </a:bodyPr>
          <a:lstStyle/>
          <a:p>
            <a:pPr algn="ctr"/>
            <a:r>
              <a:rPr lang="en-US" sz="2400" b="1" dirty="0">
                <a:latin typeface="Gotham Medium" pitchFamily="50" charset="0"/>
                <a:cs typeface="Calibri"/>
              </a:rPr>
              <a:t>Preparing Meals Rich in Omega-3 Fatty Acids.</a:t>
            </a:r>
            <a:endParaRPr lang="en-US" dirty="0">
              <a:latin typeface="Gotham Medium" pitchFamily="50" charset="0"/>
            </a:endParaRP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755591" y="1840670"/>
            <a:ext cx="7634178" cy="3507786"/>
          </a:xfrm>
        </p:spPr>
        <p:txBody>
          <a:bodyPr>
            <a:noAutofit/>
          </a:bodyPr>
          <a:lstStyle/>
          <a:p>
            <a:pPr marL="457200" indent="-457200">
              <a:spcBef>
                <a:spcPts val="1200"/>
              </a:spcBef>
              <a:buFont typeface="+mj-lt"/>
              <a:buAutoNum type="arabicPeriod"/>
            </a:pPr>
            <a:r>
              <a:rPr lang="en-US" sz="2400" dirty="0">
                <a:latin typeface="Gotham Medium" pitchFamily="50" charset="0"/>
                <a:ea typeface="Calibri" panose="020F0502020204030204" pitchFamily="34" charset="0"/>
                <a:cs typeface="Calibri"/>
              </a:rPr>
              <a:t>Identify or adapt a recipe to contain Omega-3 fatty acids (FA).</a:t>
            </a:r>
          </a:p>
          <a:p>
            <a:pPr marL="457200" indent="-457200">
              <a:spcBef>
                <a:spcPts val="1200"/>
              </a:spcBef>
              <a:buFont typeface="+mj-lt"/>
              <a:buAutoNum type="arabicPeriod"/>
            </a:pPr>
            <a:r>
              <a:rPr lang="en-US" sz="2400" dirty="0">
                <a:latin typeface="Gotham Medium" pitchFamily="50" charset="0"/>
                <a:ea typeface="Calibri" panose="020F0502020204030204" pitchFamily="34" charset="0"/>
                <a:cs typeface="Calibri"/>
              </a:rPr>
              <a:t>Share the recipe you discovered or adapted with the small group.</a:t>
            </a:r>
          </a:p>
          <a:p>
            <a:pPr marL="457200" indent="-457200">
              <a:spcBef>
                <a:spcPts val="1200"/>
              </a:spcBef>
              <a:buFont typeface="+mj-lt"/>
              <a:buAutoNum type="arabicPeriod"/>
            </a:pPr>
            <a:r>
              <a:rPr lang="en-US" sz="2400" dirty="0">
                <a:latin typeface="Gotham Medium" pitchFamily="50" charset="0"/>
                <a:ea typeface="Calibri" panose="020F0502020204030204" pitchFamily="34" charset="0"/>
                <a:cs typeface="Calibri"/>
              </a:rPr>
              <a:t>Using the handout identify what food(s) provide Omega-3 FA in the recipe and estimate how much Omega-3 FA a serving provides.</a:t>
            </a:r>
          </a:p>
          <a:p>
            <a:pPr marL="0" indent="0">
              <a:spcBef>
                <a:spcPts val="1200"/>
              </a:spcBef>
              <a:buNone/>
            </a:pPr>
            <a:r>
              <a:rPr lang="en-US" sz="2400" dirty="0">
                <a:latin typeface="Gotham Medium" pitchFamily="50" charset="0"/>
                <a:ea typeface="Calibri" panose="020F0502020204030204" pitchFamily="34" charset="0"/>
                <a:cs typeface="Calibri"/>
              </a:rPr>
              <a:t>Recipe websites for ideas:</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959" y="68674"/>
            <a:ext cx="1583398" cy="1375252"/>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 y="1041883"/>
            <a:ext cx="788005" cy="804086"/>
          </a:xfrm>
          <a:prstGeom prst="rect">
            <a:avLst/>
          </a:prstGeom>
        </p:spPr>
      </p:pic>
      <p:pic>
        <p:nvPicPr>
          <p:cNvPr id="3" name="Picture 2">
            <a:extLst>
              <a:ext uri="{FF2B5EF4-FFF2-40B4-BE49-F238E27FC236}">
                <a16:creationId xmlns:a16="http://schemas.microsoft.com/office/drawing/2014/main" id="{79B45AA0-A22C-765E-036B-8F9BD783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031" y="3908542"/>
            <a:ext cx="611379" cy="623856"/>
          </a:xfrm>
          <a:prstGeom prst="rect">
            <a:avLst/>
          </a:prstGeom>
        </p:spPr>
      </p:pic>
      <p:pic>
        <p:nvPicPr>
          <p:cNvPr id="4" name="Picture 3">
            <a:extLst>
              <a:ext uri="{FF2B5EF4-FFF2-40B4-BE49-F238E27FC236}">
                <a16:creationId xmlns:a16="http://schemas.microsoft.com/office/drawing/2014/main" id="{7C9BE6D8-20AE-2C97-80F0-1C00DCA0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27" y="-980181"/>
            <a:ext cx="1808894" cy="1845810"/>
          </a:xfrm>
          <a:prstGeom prst="rect">
            <a:avLst/>
          </a:prstGeom>
        </p:spPr>
      </p:pic>
      <p:sp>
        <p:nvSpPr>
          <p:cNvPr id="15" name="TextBox 1">
            <a:extLst>
              <a:ext uri="{FF2B5EF4-FFF2-40B4-BE49-F238E27FC236}">
                <a16:creationId xmlns:a16="http://schemas.microsoft.com/office/drawing/2014/main" id="{F44111E2-2414-382B-D4EF-A501E2C0A620}"/>
              </a:ext>
            </a:extLst>
          </p:cNvPr>
          <p:cNvSpPr txBox="1"/>
          <p:nvPr/>
        </p:nvSpPr>
        <p:spPr>
          <a:xfrm>
            <a:off x="744279" y="6263747"/>
            <a:ext cx="2207265"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Gotham Medium" pitchFamily="50" charset="0"/>
              </a:rPr>
              <a:t>BBC Good Food</a:t>
            </a:r>
            <a:endParaRPr lang="en-US" dirty="0">
              <a:latin typeface="Gotham Medium" pitchFamily="50" charset="0"/>
            </a:endParaRPr>
          </a:p>
        </p:txBody>
      </p:sp>
      <p:sp>
        <p:nvSpPr>
          <p:cNvPr id="16" name="TextBox 1">
            <a:extLst>
              <a:ext uri="{FF2B5EF4-FFF2-40B4-BE49-F238E27FC236}">
                <a16:creationId xmlns:a16="http://schemas.microsoft.com/office/drawing/2014/main" id="{310E4D8E-B68B-9428-7F79-C1C42A978005}"/>
              </a:ext>
            </a:extLst>
          </p:cNvPr>
          <p:cNvSpPr txBox="1"/>
          <p:nvPr/>
        </p:nvSpPr>
        <p:spPr>
          <a:xfrm>
            <a:off x="3037706" y="6263747"/>
            <a:ext cx="211466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dirty="0">
                <a:latin typeface="Gotham Medium" pitchFamily="50" charset="0"/>
              </a:rPr>
              <a:t>All Recipes</a:t>
            </a:r>
            <a:endParaRPr lang="en-US" dirty="0">
              <a:latin typeface="Gotham Medium" pitchFamily="50" charset="0"/>
            </a:endParaRPr>
          </a:p>
        </p:txBody>
      </p:sp>
      <p:sp>
        <p:nvSpPr>
          <p:cNvPr id="17" name="TextBox 1">
            <a:extLst>
              <a:ext uri="{FF2B5EF4-FFF2-40B4-BE49-F238E27FC236}">
                <a16:creationId xmlns:a16="http://schemas.microsoft.com/office/drawing/2014/main" id="{4DBEC2CB-8563-CC62-6826-AACEC054414B}"/>
              </a:ext>
            </a:extLst>
          </p:cNvPr>
          <p:cNvSpPr txBox="1"/>
          <p:nvPr/>
        </p:nvSpPr>
        <p:spPr>
          <a:xfrm>
            <a:off x="5238536" y="6263292"/>
            <a:ext cx="2114668"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b="1">
                <a:latin typeface="Gotham Medium" pitchFamily="50" charset="0"/>
              </a:rPr>
              <a:t>Simply Recipes</a:t>
            </a:r>
            <a:endParaRPr lang="en-US">
              <a:latin typeface="Gotham Medium" pitchFamily="50" charset="0"/>
            </a:endParaRPr>
          </a:p>
        </p:txBody>
      </p:sp>
      <p:sp>
        <p:nvSpPr>
          <p:cNvPr id="18" name="Footer Placeholder 7">
            <a:extLst>
              <a:ext uri="{FF2B5EF4-FFF2-40B4-BE49-F238E27FC236}">
                <a16:creationId xmlns:a16="http://schemas.microsoft.com/office/drawing/2014/main" id="{3911CAC1-965E-5283-4A46-E8FABAF527D8}"/>
              </a:ext>
            </a:extLst>
          </p:cNvPr>
          <p:cNvSpPr>
            <a:spLocks noGrp="1"/>
          </p:cNvSpPr>
          <p:nvPr>
            <p:ph type="ftr" sz="quarter" idx="11"/>
          </p:nvPr>
        </p:nvSpPr>
        <p:spPr>
          <a:xfrm>
            <a:off x="3042524" y="6492875"/>
            <a:ext cx="3086100" cy="365125"/>
          </a:xfrm>
        </p:spPr>
        <p:txBody>
          <a:bodyPr/>
          <a:lstStyle/>
          <a:p>
            <a:r>
              <a:rPr lang="en-US"/>
              <a:t>© University of Central Florida</a:t>
            </a:r>
          </a:p>
        </p:txBody>
      </p:sp>
      <p:pic>
        <p:nvPicPr>
          <p:cNvPr id="20" name="Picture 19">
            <a:extLst>
              <a:ext uri="{FF2B5EF4-FFF2-40B4-BE49-F238E27FC236}">
                <a16:creationId xmlns:a16="http://schemas.microsoft.com/office/drawing/2014/main" id="{A2FB962C-2115-7003-215C-C9A7F2D162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01121" y="5353121"/>
            <a:ext cx="910171" cy="910171"/>
          </a:xfrm>
          <a:prstGeom prst="rect">
            <a:avLst/>
          </a:prstGeom>
        </p:spPr>
      </p:pic>
      <p:pic>
        <p:nvPicPr>
          <p:cNvPr id="22" name="Picture 21">
            <a:extLst>
              <a:ext uri="{FF2B5EF4-FFF2-40B4-BE49-F238E27FC236}">
                <a16:creationId xmlns:a16="http://schemas.microsoft.com/office/drawing/2014/main" id="{17FF166A-7106-5EEB-6F33-A6A5AECE2A8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36927" y="5367146"/>
            <a:ext cx="861208" cy="861208"/>
          </a:xfrm>
          <a:prstGeom prst="rect">
            <a:avLst/>
          </a:prstGeom>
        </p:spPr>
      </p:pic>
      <p:pic>
        <p:nvPicPr>
          <p:cNvPr id="24" name="Picture 23">
            <a:extLst>
              <a:ext uri="{FF2B5EF4-FFF2-40B4-BE49-F238E27FC236}">
                <a16:creationId xmlns:a16="http://schemas.microsoft.com/office/drawing/2014/main" id="{E0B0F024-AA19-EC6C-3A0E-F7EF54A319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823770" y="5406728"/>
            <a:ext cx="861207" cy="861207"/>
          </a:xfrm>
          <a:prstGeom prst="rect">
            <a:avLst/>
          </a:prstGeom>
        </p:spPr>
      </p:pic>
    </p:spTree>
    <p:extLst>
      <p:ext uri="{BB962C8B-B14F-4D97-AF65-F5344CB8AC3E}">
        <p14:creationId xmlns:p14="http://schemas.microsoft.com/office/powerpoint/2010/main" val="23190323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6529952" y="45577"/>
            <a:ext cx="2529012" cy="2194959"/>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a:latin typeface="Gotham Bold" pitchFamily="50" charset="0"/>
              </a:rPr>
              <a:t>Omega-3 Fatty Acids </a:t>
            </a:r>
            <a:br>
              <a:rPr lang="en-US" sz="3600">
                <a:latin typeface="Gotham Bold" pitchFamily="50" charset="0"/>
              </a:rPr>
            </a:br>
            <a:r>
              <a:rPr lang="en-US" sz="3600">
                <a:latin typeface="Gotham Bold" pitchFamily="50" charset="0"/>
              </a:rPr>
              <a:t>Reflection</a:t>
            </a: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466605" y="2237539"/>
            <a:ext cx="7735307" cy="4351338"/>
          </a:xfrm>
        </p:spPr>
        <p:txBody>
          <a:bodyPr>
            <a:normAutofit/>
          </a:bodyPr>
          <a:lstStyle/>
          <a:p>
            <a:pPr marL="457200" indent="0">
              <a:buNone/>
            </a:pPr>
            <a:r>
              <a:rPr lang="en-US" sz="2400">
                <a:latin typeface="Gotham Medium" pitchFamily="50" charset="0"/>
                <a:ea typeface="+mn-lt"/>
                <a:cs typeface="+mn-lt"/>
              </a:rPr>
              <a:t>Discuss tips for making food high in Omega-3 fatty acids more appetizing. </a:t>
            </a:r>
          </a:p>
          <a:p>
            <a:pPr marL="457200" indent="0">
              <a:buNone/>
            </a:pPr>
            <a:endParaRPr lang="en-US" sz="2400">
              <a:latin typeface="Gotham Medium" pitchFamily="50" charset="0"/>
              <a:ea typeface="+mn-lt"/>
              <a:cs typeface="+mn-lt"/>
            </a:endParaRPr>
          </a:p>
          <a:p>
            <a:pPr marL="457200" indent="0">
              <a:buNone/>
            </a:pPr>
            <a:r>
              <a:rPr lang="en-US" sz="2400">
                <a:latin typeface="Gotham Medium" pitchFamily="50" charset="0"/>
                <a:ea typeface="+mn-lt"/>
                <a:cs typeface="+mn-lt"/>
              </a:rPr>
              <a:t>Identify where to buy food containing Omega-3 fatty acids at a reasonable cost.</a:t>
            </a:r>
          </a:p>
          <a:p>
            <a:pPr marL="457200" indent="0">
              <a:buNone/>
            </a:pPr>
            <a:endParaRPr lang="en-US" sz="2400">
              <a:latin typeface="Gotham Medium" pitchFamily="50" charset="0"/>
              <a:ea typeface="+mn-lt"/>
              <a:cs typeface="+mn-lt"/>
            </a:endParaRPr>
          </a:p>
          <a:p>
            <a:pPr marL="457200" indent="0">
              <a:buNone/>
            </a:pPr>
            <a:r>
              <a:rPr lang="en-US" sz="2400">
                <a:latin typeface="Gotham Medium" pitchFamily="50" charset="0"/>
                <a:ea typeface="+mn-lt"/>
                <a:cs typeface="+mn-lt"/>
              </a:rPr>
              <a:t>Discuss strategies to encourage family members to eat foods containing Omega-3 fatty acids.</a:t>
            </a:r>
          </a:p>
        </p:txBody>
      </p:sp>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7" y="2302008"/>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7" y="3561680"/>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7" y="4821352"/>
            <a:ext cx="231562" cy="231562"/>
          </a:xfrm>
          <a:prstGeom prst="rect">
            <a:avLst/>
          </a:prstGeom>
        </p:spPr>
      </p:pic>
      <p:sp>
        <p:nvSpPr>
          <p:cNvPr id="5" name="Footer Placeholder 7">
            <a:extLst>
              <a:ext uri="{FF2B5EF4-FFF2-40B4-BE49-F238E27FC236}">
                <a16:creationId xmlns:a16="http://schemas.microsoft.com/office/drawing/2014/main" id="{66AB85AA-617F-0A20-BBF9-70877E6946FB}"/>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1072354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FDC36CC-6A6E-BCDA-2663-6CA440503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6898" y="2080310"/>
            <a:ext cx="1662528" cy="1696457"/>
          </a:xfrm>
          <a:prstGeom prst="rect">
            <a:avLst/>
          </a:prstGeom>
        </p:spPr>
      </p:pic>
      <p:pic>
        <p:nvPicPr>
          <p:cNvPr id="13" name="Picture 12">
            <a:extLst>
              <a:ext uri="{FF2B5EF4-FFF2-40B4-BE49-F238E27FC236}">
                <a16:creationId xmlns:a16="http://schemas.microsoft.com/office/drawing/2014/main" id="{29F86162-9158-E8A0-F127-88DAB844FEE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280" y="75673"/>
            <a:ext cx="1414130" cy="1442990"/>
          </a:xfrm>
          <a:prstGeom prst="rect">
            <a:avLst/>
          </a:prstGeom>
        </p:spPr>
      </p:pic>
      <p:pic>
        <p:nvPicPr>
          <p:cNvPr id="12" name="Picture 11">
            <a:extLst>
              <a:ext uri="{FF2B5EF4-FFF2-40B4-BE49-F238E27FC236}">
                <a16:creationId xmlns:a16="http://schemas.microsoft.com/office/drawing/2014/main" id="{1DC49C01-F1EF-AD2F-BD7C-AD3B3EEF00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749" y="1946945"/>
            <a:ext cx="1131054" cy="1154136"/>
          </a:xfrm>
          <a:prstGeom prst="rect">
            <a:avLst/>
          </a:prstGeom>
        </p:spPr>
      </p:pic>
      <p:pic>
        <p:nvPicPr>
          <p:cNvPr id="10" name="Picture 9">
            <a:extLst>
              <a:ext uri="{FF2B5EF4-FFF2-40B4-BE49-F238E27FC236}">
                <a16:creationId xmlns:a16="http://schemas.microsoft.com/office/drawing/2014/main" id="{B540DA1C-DC95-A9FE-5296-4164B46B04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2394" y="3382249"/>
            <a:ext cx="1496343" cy="1526881"/>
          </a:xfrm>
          <a:prstGeom prst="rect">
            <a:avLst/>
          </a:prstGeom>
        </p:spPr>
      </p:pic>
      <p:pic>
        <p:nvPicPr>
          <p:cNvPr id="9" name="Picture 8">
            <a:extLst>
              <a:ext uri="{FF2B5EF4-FFF2-40B4-BE49-F238E27FC236}">
                <a16:creationId xmlns:a16="http://schemas.microsoft.com/office/drawing/2014/main" id="{CB004ADA-B278-3C34-9863-35710A385AE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7400" y="4671043"/>
            <a:ext cx="2541523" cy="2593391"/>
          </a:xfrm>
          <a:prstGeom prst="rect">
            <a:avLst/>
          </a:prstGeom>
        </p:spPr>
      </p:pic>
      <p:pic>
        <p:nvPicPr>
          <p:cNvPr id="8" name="Picture 7">
            <a:extLst>
              <a:ext uri="{FF2B5EF4-FFF2-40B4-BE49-F238E27FC236}">
                <a16:creationId xmlns:a16="http://schemas.microsoft.com/office/drawing/2014/main" id="{4DA68496-CB9E-765B-4285-C9062A0EE2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4196" y="5001665"/>
            <a:ext cx="1808894" cy="1845810"/>
          </a:xfrm>
          <a:prstGeom prst="rect">
            <a:avLst/>
          </a:prstGeom>
        </p:spPr>
      </p:pic>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532285" y="224921"/>
            <a:ext cx="5819248" cy="1129195"/>
          </a:xfrm>
        </p:spPr>
        <p:txBody>
          <a:bodyPr anchor="t">
            <a:normAutofit/>
          </a:bodyPr>
          <a:lstStyle/>
          <a:p>
            <a:pPr algn="ctr"/>
            <a:r>
              <a:rPr lang="en-US" sz="3600">
                <a:latin typeface="Gotham Black" pitchFamily="50" charset="0"/>
              </a:rPr>
              <a:t>Conclusion &amp; </a:t>
            </a:r>
            <a:br>
              <a:rPr lang="en-US" sz="3600">
                <a:latin typeface="Gotham Black" pitchFamily="50" charset="0"/>
              </a:rPr>
            </a:br>
            <a:r>
              <a:rPr lang="en-US" sz="3600">
                <a:latin typeface="Gotham Black" pitchFamily="50" charset="0"/>
              </a:rPr>
              <a:t>Take-home Points</a:t>
            </a:r>
          </a:p>
        </p:txBody>
      </p:sp>
      <p:sp>
        <p:nvSpPr>
          <p:cNvPr id="5" name="Text Placeholder 4">
            <a:extLst>
              <a:ext uri="{FF2B5EF4-FFF2-40B4-BE49-F238E27FC236}">
                <a16:creationId xmlns:a16="http://schemas.microsoft.com/office/drawing/2014/main" id="{6A9C9F85-5524-61E9-4D95-3236C8903ABD}"/>
              </a:ext>
            </a:extLst>
          </p:cNvPr>
          <p:cNvSpPr>
            <a:spLocks noGrp="1"/>
          </p:cNvSpPr>
          <p:nvPr>
            <p:ph type="body" sz="quarter" idx="3"/>
          </p:nvPr>
        </p:nvSpPr>
        <p:spPr>
          <a:xfrm>
            <a:off x="821305" y="1507282"/>
            <a:ext cx="7557152" cy="1484613"/>
          </a:xfrm>
        </p:spPr>
        <p:txBody>
          <a:bodyPr anchor="t">
            <a:normAutofit/>
          </a:bodyPr>
          <a:lstStyle/>
          <a:p>
            <a:r>
              <a:rPr lang="en-US" sz="2400" b="1">
                <a:latin typeface="Gotham Medium" pitchFamily="50" charset="0"/>
                <a:ea typeface="Calibri" panose="020F0502020204030204" pitchFamily="34" charset="0"/>
                <a:cs typeface="Calibri"/>
              </a:rPr>
              <a:t>Summary:</a:t>
            </a:r>
            <a:r>
              <a:rPr lang="en-US" sz="2400">
                <a:latin typeface="Gotham Medium" pitchFamily="50" charset="0"/>
                <a:ea typeface="Calibri" panose="020F0502020204030204" pitchFamily="34" charset="0"/>
                <a:cs typeface="Calibri"/>
              </a:rPr>
              <a:t> </a:t>
            </a:r>
            <a:r>
              <a:rPr lang="en-US" sz="2400" b="0">
                <a:latin typeface="Gotham Medium" pitchFamily="50" charset="0"/>
                <a:ea typeface="Calibri" panose="020F0502020204030204" pitchFamily="34" charset="0"/>
                <a:cs typeface="Calibri"/>
              </a:rPr>
              <a:t>Eating</a:t>
            </a:r>
            <a:r>
              <a:rPr lang="en-US" sz="2400" b="0">
                <a:effectLst/>
                <a:latin typeface="Gotham Medium" pitchFamily="50" charset="0"/>
                <a:ea typeface="Calibri" panose="020F0502020204030204" pitchFamily="34" charset="0"/>
                <a:cs typeface="Calibri"/>
              </a:rPr>
              <a:t> foods containing </a:t>
            </a:r>
            <a:r>
              <a:rPr lang="en-US" sz="2400" b="0">
                <a:latin typeface="Gotham Medium" pitchFamily="50" charset="0"/>
                <a:ea typeface="Calibri" panose="020F0502020204030204" pitchFamily="34" charset="0"/>
                <a:cs typeface="Calibri"/>
              </a:rPr>
              <a:t>Omega-3</a:t>
            </a:r>
            <a:r>
              <a:rPr lang="en-US" sz="2400" b="0">
                <a:effectLst/>
                <a:latin typeface="Gotham Medium" pitchFamily="50" charset="0"/>
                <a:ea typeface="Calibri" panose="020F0502020204030204" pitchFamily="34" charset="0"/>
                <a:cs typeface="Calibri"/>
              </a:rPr>
              <a:t> fatty acids may help your health but does not prevent you for seeking or taking treatment from your health care provider</a:t>
            </a:r>
            <a:r>
              <a:rPr lang="en-US" sz="2400" b="0">
                <a:latin typeface="Gotham Medium" pitchFamily="50" charset="0"/>
                <a:ea typeface="Calibri" panose="020F0502020204030204" pitchFamily="34" charset="0"/>
                <a:cs typeface="Calibri"/>
              </a:rPr>
              <a:t>.</a:t>
            </a:r>
            <a:endParaRPr lang="en-US" b="0">
              <a:latin typeface="Gotham Medium" pitchFamily="50" charset="0"/>
              <a:cs typeface="Calibri"/>
            </a:endParaRP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765542" y="3102831"/>
            <a:ext cx="7634178" cy="3313943"/>
          </a:xfrm>
        </p:spPr>
        <p:txBody>
          <a:bodyPr>
            <a:noAutofit/>
          </a:bodyPr>
          <a:lstStyle/>
          <a:p>
            <a:pPr>
              <a:spcBef>
                <a:spcPts val="1200"/>
              </a:spcBef>
            </a:pPr>
            <a:r>
              <a:rPr lang="en-US" sz="2400">
                <a:latin typeface="Gotham Medium" pitchFamily="50" charset="0"/>
                <a:ea typeface="Calibri" panose="020F0502020204030204" pitchFamily="34" charset="0"/>
                <a:cs typeface="Calibri"/>
              </a:rPr>
              <a:t>Fish rich in Omega-3</a:t>
            </a:r>
            <a:r>
              <a:rPr lang="en-US" sz="2400">
                <a:effectLst/>
                <a:latin typeface="Gotham Medium" pitchFamily="50" charset="0"/>
                <a:ea typeface="Calibri" panose="020F0502020204030204" pitchFamily="34" charset="0"/>
                <a:cs typeface="Calibri"/>
              </a:rPr>
              <a:t> fatty acids may contain </a:t>
            </a:r>
            <a:r>
              <a:rPr lang="en-US" sz="2400">
                <a:latin typeface="Gotham Medium" pitchFamily="50" charset="0"/>
                <a:ea typeface="Calibri" panose="020F0502020204030204" pitchFamily="34" charset="0"/>
                <a:cs typeface="Calibri"/>
              </a:rPr>
              <a:t>mercury.</a:t>
            </a:r>
          </a:p>
          <a:p>
            <a:pPr>
              <a:spcBef>
                <a:spcPts val="1200"/>
              </a:spcBef>
            </a:pPr>
            <a:r>
              <a:rPr lang="en-US" sz="2400">
                <a:latin typeface="Gotham Medium" pitchFamily="50" charset="0"/>
                <a:ea typeface="Calibri" panose="020F0502020204030204" pitchFamily="34" charset="0"/>
                <a:cs typeface="Calibri"/>
              </a:rPr>
              <a:t>Supplements</a:t>
            </a:r>
            <a:r>
              <a:rPr lang="en-US" sz="2400">
                <a:effectLst/>
                <a:latin typeface="Gotham Medium" pitchFamily="50" charset="0"/>
                <a:ea typeface="Calibri" panose="020F0502020204030204" pitchFamily="34" charset="0"/>
                <a:cs typeface="Calibri"/>
              </a:rPr>
              <a:t> </a:t>
            </a:r>
            <a:r>
              <a:rPr lang="en-US" sz="2400">
                <a:latin typeface="Gotham Medium" pitchFamily="50" charset="0"/>
                <a:ea typeface="Calibri" panose="020F0502020204030204" pitchFamily="34" charset="0"/>
                <a:cs typeface="Calibri"/>
              </a:rPr>
              <a:t>are not regulated by the </a:t>
            </a:r>
            <a:r>
              <a:rPr lang="en-US" sz="2400">
                <a:effectLst/>
                <a:latin typeface="Gotham Medium" pitchFamily="50" charset="0"/>
                <a:ea typeface="Calibri" panose="020F0502020204030204" pitchFamily="34" charset="0"/>
                <a:cs typeface="Calibri"/>
              </a:rPr>
              <a:t>FDA</a:t>
            </a:r>
            <a:r>
              <a:rPr lang="en-US" sz="2400">
                <a:latin typeface="Gotham Medium" pitchFamily="50" charset="0"/>
                <a:ea typeface="Calibri" panose="020F0502020204030204" pitchFamily="34" charset="0"/>
                <a:cs typeface="Calibri"/>
              </a:rPr>
              <a:t>,</a:t>
            </a:r>
            <a:r>
              <a:rPr lang="en-US" sz="2400">
                <a:effectLst/>
                <a:latin typeface="Gotham Medium" pitchFamily="50" charset="0"/>
                <a:ea typeface="Calibri" panose="020F0502020204030204" pitchFamily="34" charset="0"/>
                <a:cs typeface="Calibri"/>
              </a:rPr>
              <a:t> therefore they may not contain what is on the label.</a:t>
            </a:r>
            <a:endParaRPr lang="en-US" sz="2400">
              <a:latin typeface="Gotham Medium" pitchFamily="50" charset="0"/>
              <a:ea typeface="Calibri" panose="020F0502020204030204" pitchFamily="34" charset="0"/>
              <a:cs typeface="Calibri"/>
            </a:endParaRPr>
          </a:p>
          <a:p>
            <a:pPr>
              <a:spcBef>
                <a:spcPts val="1200"/>
              </a:spcBef>
            </a:pPr>
            <a:r>
              <a:rPr lang="en-US" sz="2400">
                <a:effectLst/>
                <a:latin typeface="Gotham Medium" pitchFamily="50" charset="0"/>
                <a:ea typeface="Calibri" panose="020F0502020204030204" pitchFamily="34" charset="0"/>
                <a:cs typeface="Calibri"/>
              </a:rPr>
              <a:t>Too much supplement is not necessarily better</a:t>
            </a:r>
            <a:r>
              <a:rPr lang="en-US" sz="2400">
                <a:latin typeface="Gotham Medium" pitchFamily="50" charset="0"/>
                <a:ea typeface="Calibri" panose="020F0502020204030204" pitchFamily="34" charset="0"/>
                <a:cs typeface="Calibri"/>
              </a:rPr>
              <a:t> and may</a:t>
            </a:r>
            <a:r>
              <a:rPr lang="en-US" sz="2400">
                <a:effectLst/>
                <a:latin typeface="Gotham Medium" pitchFamily="50" charset="0"/>
                <a:ea typeface="Calibri" panose="020F0502020204030204" pitchFamily="34" charset="0"/>
                <a:cs typeface="Calibri"/>
              </a:rPr>
              <a:t> interfere with </a:t>
            </a:r>
            <a:r>
              <a:rPr lang="en-US" sz="2400">
                <a:latin typeface="Gotham Medium" pitchFamily="50" charset="0"/>
                <a:ea typeface="Calibri" panose="020F0502020204030204" pitchFamily="34" charset="0"/>
                <a:cs typeface="Calibri"/>
              </a:rPr>
              <a:t>certain</a:t>
            </a:r>
            <a:r>
              <a:rPr lang="en-US" sz="2400">
                <a:effectLst/>
                <a:latin typeface="Gotham Medium" pitchFamily="50" charset="0"/>
                <a:ea typeface="Calibri" panose="020F0502020204030204" pitchFamily="34" charset="0"/>
                <a:cs typeface="Calibri"/>
              </a:rPr>
              <a:t> medicine</a:t>
            </a:r>
            <a:r>
              <a:rPr lang="en-US" sz="2400">
                <a:latin typeface="Gotham Medium" pitchFamily="50" charset="0"/>
                <a:ea typeface="Calibri" panose="020F0502020204030204" pitchFamily="34" charset="0"/>
                <a:cs typeface="Calibri"/>
              </a:rPr>
              <a:t>.</a:t>
            </a:r>
            <a:endParaRPr lang="en-US" sz="2400">
              <a:latin typeface="Gotham Medium" pitchFamily="50" charset="0"/>
            </a:endParaRPr>
          </a:p>
          <a:p>
            <a:pPr>
              <a:spcBef>
                <a:spcPts val="1200"/>
              </a:spcBef>
            </a:pPr>
            <a:r>
              <a:rPr lang="en-US" sz="2400">
                <a:latin typeface="Gotham Medium" pitchFamily="50" charset="0"/>
                <a:ea typeface="Calibri" panose="020F0502020204030204" pitchFamily="34" charset="0"/>
                <a:cs typeface="Calibri"/>
              </a:rPr>
              <a:t>Always disclose</a:t>
            </a:r>
            <a:r>
              <a:rPr lang="en-US" sz="2400">
                <a:effectLst/>
                <a:latin typeface="Gotham Medium" pitchFamily="50" charset="0"/>
                <a:ea typeface="Calibri" panose="020F0502020204030204" pitchFamily="34" charset="0"/>
                <a:cs typeface="Calibri"/>
              </a:rPr>
              <a:t> </a:t>
            </a:r>
            <a:r>
              <a:rPr lang="en-US" sz="2400">
                <a:latin typeface="Gotham Medium" pitchFamily="50" charset="0"/>
                <a:ea typeface="Calibri" panose="020F0502020204030204" pitchFamily="34" charset="0"/>
                <a:cs typeface="Calibri"/>
              </a:rPr>
              <a:t>supplements you are taking to</a:t>
            </a:r>
            <a:r>
              <a:rPr lang="en-US" sz="2400">
                <a:effectLst/>
                <a:latin typeface="Gotham Medium" pitchFamily="50" charset="0"/>
                <a:ea typeface="Calibri" panose="020F0502020204030204" pitchFamily="34" charset="0"/>
                <a:cs typeface="Calibri"/>
              </a:rPr>
              <a:t> your healthcare provider</a:t>
            </a:r>
            <a:r>
              <a:rPr lang="en-US" sz="2400">
                <a:latin typeface="Gotham Medium" pitchFamily="50" charset="0"/>
                <a:ea typeface="Calibri" panose="020F0502020204030204" pitchFamily="34" charset="0"/>
                <a:cs typeface="Calibri"/>
              </a:rPr>
              <a:t>.</a:t>
            </a:r>
            <a:endParaRPr lang="en-US" sz="2400">
              <a:latin typeface="Gotham Medium" pitchFamily="50" charset="0"/>
              <a:cs typeface="Calibri"/>
            </a:endParaRP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89959" y="68674"/>
            <a:ext cx="1583398" cy="1375252"/>
          </a:xfrm>
          <a:prstGeom prst="rect">
            <a:avLst/>
          </a:prstGeom>
        </p:spPr>
      </p:pic>
      <p:pic>
        <p:nvPicPr>
          <p:cNvPr id="14" name="Picture 13">
            <a:extLst>
              <a:ext uri="{FF2B5EF4-FFF2-40B4-BE49-F238E27FC236}">
                <a16:creationId xmlns:a16="http://schemas.microsoft.com/office/drawing/2014/main" id="{1B5FBA50-78AA-4F3F-B994-C6B6BB28F4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99" y="1041883"/>
            <a:ext cx="788005" cy="804086"/>
          </a:xfrm>
          <a:prstGeom prst="rect">
            <a:avLst/>
          </a:prstGeom>
        </p:spPr>
      </p:pic>
      <p:pic>
        <p:nvPicPr>
          <p:cNvPr id="3" name="Picture 2">
            <a:extLst>
              <a:ext uri="{FF2B5EF4-FFF2-40B4-BE49-F238E27FC236}">
                <a16:creationId xmlns:a16="http://schemas.microsoft.com/office/drawing/2014/main" id="{79B45AA0-A22C-765E-036B-8F9BD7830E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94031" y="3908542"/>
            <a:ext cx="611379" cy="623856"/>
          </a:xfrm>
          <a:prstGeom prst="rect">
            <a:avLst/>
          </a:prstGeom>
        </p:spPr>
      </p:pic>
      <p:pic>
        <p:nvPicPr>
          <p:cNvPr id="4" name="Picture 3">
            <a:extLst>
              <a:ext uri="{FF2B5EF4-FFF2-40B4-BE49-F238E27FC236}">
                <a16:creationId xmlns:a16="http://schemas.microsoft.com/office/drawing/2014/main" id="{7C9BE6D8-20AE-2C97-80F0-1C00DCA0C9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3827" y="-980181"/>
            <a:ext cx="1808894" cy="1845810"/>
          </a:xfrm>
          <a:prstGeom prst="rect">
            <a:avLst/>
          </a:prstGeom>
        </p:spPr>
      </p:pic>
      <p:sp>
        <p:nvSpPr>
          <p:cNvPr id="15" name="Footer Placeholder 7">
            <a:extLst>
              <a:ext uri="{FF2B5EF4-FFF2-40B4-BE49-F238E27FC236}">
                <a16:creationId xmlns:a16="http://schemas.microsoft.com/office/drawing/2014/main" id="{BBBA919F-C336-FCC1-B90F-F487DB61A3F8}"/>
              </a:ext>
            </a:extLst>
          </p:cNvPr>
          <p:cNvSpPr>
            <a:spLocks noGrp="1"/>
          </p:cNvSpPr>
          <p:nvPr>
            <p:ph type="ftr" sz="quarter" idx="11"/>
          </p:nvPr>
        </p:nvSpPr>
        <p:spPr>
          <a:xfrm>
            <a:off x="3056831" y="6482350"/>
            <a:ext cx="3086100" cy="365125"/>
          </a:xfrm>
        </p:spPr>
        <p:txBody>
          <a:bodyPr/>
          <a:lstStyle/>
          <a:p>
            <a:r>
              <a:rPr lang="en-US"/>
              <a:t>© University of Central Florida</a:t>
            </a:r>
          </a:p>
        </p:txBody>
      </p:sp>
    </p:spTree>
    <p:extLst>
      <p:ext uri="{BB962C8B-B14F-4D97-AF65-F5344CB8AC3E}">
        <p14:creationId xmlns:p14="http://schemas.microsoft.com/office/powerpoint/2010/main" val="29000034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481BCB-5388-EE5D-D7FA-378792FEF9C8}"/>
              </a:ext>
            </a:extLst>
          </p:cNvPr>
          <p:cNvSpPr>
            <a:spLocks noGrp="1"/>
          </p:cNvSpPr>
          <p:nvPr>
            <p:ph type="title"/>
          </p:nvPr>
        </p:nvSpPr>
        <p:spPr>
          <a:xfrm>
            <a:off x="1532285" y="224921"/>
            <a:ext cx="5819248" cy="1129195"/>
          </a:xfrm>
        </p:spPr>
        <p:txBody>
          <a:bodyPr anchor="ctr">
            <a:normAutofit/>
          </a:bodyPr>
          <a:lstStyle/>
          <a:p>
            <a:pPr algn="ctr"/>
            <a:r>
              <a:rPr lang="en-US" sz="3600" dirty="0">
                <a:latin typeface="Gotham Black" pitchFamily="50" charset="0"/>
              </a:rPr>
              <a:t>References</a:t>
            </a:r>
          </a:p>
        </p:txBody>
      </p:sp>
      <p:sp>
        <p:nvSpPr>
          <p:cNvPr id="6" name="Content Placeholder 5">
            <a:extLst>
              <a:ext uri="{FF2B5EF4-FFF2-40B4-BE49-F238E27FC236}">
                <a16:creationId xmlns:a16="http://schemas.microsoft.com/office/drawing/2014/main" id="{664920F2-6ADE-9822-B333-ECD523F9EEC5}"/>
              </a:ext>
            </a:extLst>
          </p:cNvPr>
          <p:cNvSpPr>
            <a:spLocks noGrp="1"/>
          </p:cNvSpPr>
          <p:nvPr>
            <p:ph sz="quarter" idx="4"/>
          </p:nvPr>
        </p:nvSpPr>
        <p:spPr>
          <a:xfrm>
            <a:off x="386557" y="1137547"/>
            <a:ext cx="8686800" cy="3302105"/>
          </a:xfrm>
        </p:spPr>
        <p:txBody>
          <a:bodyPr>
            <a:noAutofit/>
          </a:bodyPr>
          <a:lstStyle/>
          <a:p>
            <a:pPr marL="0" marR="0" indent="0" fontAlgn="base">
              <a:spcBef>
                <a:spcPts val="1200"/>
              </a:spcBef>
              <a:spcAft>
                <a:spcPts val="0"/>
              </a:spcAft>
              <a:buNone/>
            </a:pPr>
            <a:r>
              <a:rPr lang="en-US" sz="1800" dirty="0">
                <a:solidFill>
                  <a:srgbClr val="000000"/>
                </a:solidFill>
                <a:effectLst/>
                <a:latin typeface="Gotham Thin" pitchFamily="50" charset="0"/>
                <a:ea typeface="Times New Roman" panose="02020603050405020304" pitchFamily="18" charset="0"/>
              </a:rPr>
              <a:t>Grosso, G., </a:t>
            </a:r>
            <a:r>
              <a:rPr lang="en-US" sz="1800" dirty="0" err="1">
                <a:solidFill>
                  <a:srgbClr val="000000"/>
                </a:solidFill>
                <a:effectLst/>
                <a:latin typeface="Gotham Thin" pitchFamily="50" charset="0"/>
                <a:ea typeface="Times New Roman" panose="02020603050405020304" pitchFamily="18" charset="0"/>
              </a:rPr>
              <a:t>Micek</a:t>
            </a:r>
            <a:r>
              <a:rPr lang="en-US" sz="1800" dirty="0">
                <a:solidFill>
                  <a:srgbClr val="000000"/>
                </a:solidFill>
                <a:effectLst/>
                <a:latin typeface="Gotham Thin" pitchFamily="50" charset="0"/>
                <a:ea typeface="Times New Roman" panose="02020603050405020304" pitchFamily="18" charset="0"/>
              </a:rPr>
              <a:t>, A., </a:t>
            </a:r>
            <a:r>
              <a:rPr lang="en-US" sz="1800" dirty="0" err="1">
                <a:solidFill>
                  <a:srgbClr val="000000"/>
                </a:solidFill>
                <a:effectLst/>
                <a:latin typeface="Gotham Thin" pitchFamily="50" charset="0"/>
                <a:ea typeface="Times New Roman" panose="02020603050405020304" pitchFamily="18" charset="0"/>
              </a:rPr>
              <a:t>Marventano</a:t>
            </a:r>
            <a:r>
              <a:rPr lang="en-US" sz="1800" dirty="0">
                <a:solidFill>
                  <a:srgbClr val="000000"/>
                </a:solidFill>
                <a:effectLst/>
                <a:latin typeface="Gotham Thin" pitchFamily="50" charset="0"/>
                <a:ea typeface="Times New Roman" panose="02020603050405020304" pitchFamily="18" charset="0"/>
              </a:rPr>
              <a:t>, S., Castellano, S., </a:t>
            </a:r>
            <a:r>
              <a:rPr lang="en-US" sz="1800" dirty="0" err="1">
                <a:solidFill>
                  <a:srgbClr val="000000"/>
                </a:solidFill>
                <a:effectLst/>
                <a:latin typeface="Gotham Thin" pitchFamily="50" charset="0"/>
                <a:ea typeface="Times New Roman" panose="02020603050405020304" pitchFamily="18" charset="0"/>
              </a:rPr>
              <a:t>Mistretta</a:t>
            </a:r>
            <a:r>
              <a:rPr lang="en-US" sz="1800" dirty="0">
                <a:solidFill>
                  <a:srgbClr val="000000"/>
                </a:solidFill>
                <a:effectLst/>
                <a:latin typeface="Gotham Thin" pitchFamily="50" charset="0"/>
                <a:ea typeface="Times New Roman" panose="02020603050405020304" pitchFamily="18" charset="0"/>
              </a:rPr>
              <a:t>, A., </a:t>
            </a:r>
            <a:r>
              <a:rPr lang="en-US" sz="1800" dirty="0" err="1">
                <a:solidFill>
                  <a:srgbClr val="000000"/>
                </a:solidFill>
                <a:effectLst/>
                <a:latin typeface="Gotham Thin" pitchFamily="50" charset="0"/>
                <a:ea typeface="Times New Roman" panose="02020603050405020304" pitchFamily="18" charset="0"/>
              </a:rPr>
              <a:t>Pajak</a:t>
            </a:r>
            <a:r>
              <a:rPr lang="en-US" sz="1800" dirty="0">
                <a:solidFill>
                  <a:srgbClr val="000000"/>
                </a:solidFill>
                <a:effectLst/>
                <a:latin typeface="Gotham Thin" pitchFamily="50" charset="0"/>
                <a:ea typeface="Times New Roman" panose="02020603050405020304" pitchFamily="18" charset="0"/>
              </a:rPr>
              <a:t>, A., &amp; Galvano, F. (2016). Dietary n-3 PUFA, fish consumption and depression: A systematic review and meta-analysis of observational studies. </a:t>
            </a:r>
            <a:r>
              <a:rPr lang="en-US" sz="1800" i="1" dirty="0">
                <a:solidFill>
                  <a:srgbClr val="000000"/>
                </a:solidFill>
                <a:effectLst/>
                <a:latin typeface="Gotham Thin" pitchFamily="50" charset="0"/>
                <a:ea typeface="Times New Roman" panose="02020603050405020304" pitchFamily="18" charset="0"/>
              </a:rPr>
              <a:t>Journal of Affective Disorders</a:t>
            </a:r>
            <a:r>
              <a:rPr lang="en-US" sz="1800" dirty="0">
                <a:solidFill>
                  <a:srgbClr val="000000"/>
                </a:solidFill>
                <a:effectLst/>
                <a:latin typeface="Gotham Thin" pitchFamily="50" charset="0"/>
                <a:ea typeface="Times New Roman" panose="02020603050405020304" pitchFamily="18" charset="0"/>
              </a:rPr>
              <a:t>, </a:t>
            </a:r>
            <a:r>
              <a:rPr lang="en-US" sz="1800" i="1" dirty="0">
                <a:solidFill>
                  <a:srgbClr val="000000"/>
                </a:solidFill>
                <a:effectLst/>
                <a:latin typeface="Gotham Thin" pitchFamily="50" charset="0"/>
                <a:ea typeface="Times New Roman" panose="02020603050405020304" pitchFamily="18" charset="0"/>
              </a:rPr>
              <a:t>205</a:t>
            </a:r>
            <a:r>
              <a:rPr lang="en-US" sz="1800" dirty="0">
                <a:solidFill>
                  <a:srgbClr val="000000"/>
                </a:solidFill>
                <a:effectLst/>
                <a:latin typeface="Gotham Thin" pitchFamily="50" charset="0"/>
                <a:ea typeface="Times New Roman" panose="02020603050405020304" pitchFamily="18" charset="0"/>
              </a:rPr>
              <a:t>, 269-281.  </a:t>
            </a:r>
            <a:r>
              <a:rPr lang="en-US" sz="1800" u="sng" dirty="0">
                <a:solidFill>
                  <a:srgbClr val="0563C1"/>
                </a:solidFill>
                <a:effectLst/>
                <a:latin typeface="Gotham Thin" pitchFamily="50" charset="0"/>
                <a:ea typeface="Times New Roman" panose="02020603050405020304" pitchFamily="18" charset="0"/>
                <a:hlinkClick r:id="rId3"/>
              </a:rPr>
              <a:t>https://doi.org/10.1016/j.jad.2016.08.011</a:t>
            </a:r>
            <a:r>
              <a:rPr lang="en-US" sz="1800" dirty="0">
                <a:effectLst/>
                <a:latin typeface="Gotham Thin" pitchFamily="50" charset="0"/>
                <a:ea typeface="Times New Roman" panose="02020603050405020304" pitchFamily="18" charset="0"/>
              </a:rPr>
              <a:t> </a:t>
            </a:r>
          </a:p>
          <a:p>
            <a:pPr marL="0" marR="0" indent="0" fontAlgn="base">
              <a:spcBef>
                <a:spcPts val="1200"/>
              </a:spcBef>
              <a:spcAft>
                <a:spcPts val="0"/>
              </a:spcAft>
              <a:buNone/>
            </a:pPr>
            <a:r>
              <a:rPr lang="en-US" sz="1800" dirty="0">
                <a:solidFill>
                  <a:srgbClr val="000000"/>
                </a:solidFill>
                <a:effectLst/>
                <a:latin typeface="Gotham Thin" pitchFamily="50" charset="0"/>
                <a:ea typeface="Times New Roman" panose="02020603050405020304" pitchFamily="18" charset="0"/>
              </a:rPr>
              <a:t>Liao, Y., Xie, B., Zhang, H., He, Q., Guo, L., </a:t>
            </a:r>
            <a:r>
              <a:rPr lang="en-US" sz="1800" dirty="0" err="1">
                <a:solidFill>
                  <a:srgbClr val="000000"/>
                </a:solidFill>
                <a:effectLst/>
                <a:latin typeface="Gotham Thin" pitchFamily="50" charset="0"/>
                <a:ea typeface="Times New Roman" panose="02020603050405020304" pitchFamily="18" charset="0"/>
              </a:rPr>
              <a:t>Subramanieapillai</a:t>
            </a:r>
            <a:r>
              <a:rPr lang="en-US" sz="1800" dirty="0">
                <a:solidFill>
                  <a:srgbClr val="000000"/>
                </a:solidFill>
                <a:effectLst/>
                <a:latin typeface="Gotham Thin" pitchFamily="50" charset="0"/>
                <a:ea typeface="Times New Roman" panose="02020603050405020304" pitchFamily="18" charset="0"/>
              </a:rPr>
              <a:t>, M., Fan, B., Lu, C., &amp; McIntyre, R. S. (2019). Efficacy of omega-3 PUFAs in depression: A meta-analysis. </a:t>
            </a:r>
            <a:r>
              <a:rPr lang="en-US" sz="1800" i="1" dirty="0">
                <a:solidFill>
                  <a:srgbClr val="000000"/>
                </a:solidFill>
                <a:effectLst/>
                <a:latin typeface="Gotham Thin" pitchFamily="50" charset="0"/>
                <a:ea typeface="Times New Roman" panose="02020603050405020304" pitchFamily="18" charset="0"/>
              </a:rPr>
              <a:t>Translational Psychiatry,</a:t>
            </a:r>
            <a:r>
              <a:rPr lang="en-US" sz="1800" dirty="0">
                <a:solidFill>
                  <a:srgbClr val="000000"/>
                </a:solidFill>
                <a:effectLst/>
                <a:latin typeface="Gotham Thin" pitchFamily="50" charset="0"/>
                <a:ea typeface="Times New Roman" panose="02020603050405020304" pitchFamily="18" charset="0"/>
              </a:rPr>
              <a:t> </a:t>
            </a:r>
            <a:r>
              <a:rPr lang="en-US" sz="1800" i="1" dirty="0">
                <a:solidFill>
                  <a:srgbClr val="000000"/>
                </a:solidFill>
                <a:effectLst/>
                <a:latin typeface="Gotham Thin" pitchFamily="50" charset="0"/>
                <a:ea typeface="Times New Roman" panose="02020603050405020304" pitchFamily="18" charset="0"/>
              </a:rPr>
              <a:t>9</a:t>
            </a:r>
            <a:r>
              <a:rPr lang="en-US" sz="1800" dirty="0">
                <a:solidFill>
                  <a:srgbClr val="000000"/>
                </a:solidFill>
                <a:effectLst/>
                <a:latin typeface="Gotham Thin" pitchFamily="50" charset="0"/>
                <a:ea typeface="Times New Roman" panose="02020603050405020304" pitchFamily="18" charset="0"/>
              </a:rPr>
              <a:t>(190). </a:t>
            </a:r>
            <a:r>
              <a:rPr lang="en-US" sz="1800" u="sng" dirty="0">
                <a:solidFill>
                  <a:srgbClr val="0563C1"/>
                </a:solidFill>
                <a:effectLst/>
                <a:latin typeface="Gotham Thin" pitchFamily="50" charset="0"/>
                <a:ea typeface="Times New Roman" panose="02020603050405020304" pitchFamily="18" charset="0"/>
                <a:hlinkClick r:id="rId4"/>
              </a:rPr>
              <a:t>https://doi.org/10.1038/s41398-019-0515-5</a:t>
            </a:r>
            <a:r>
              <a:rPr lang="en-US" sz="1800" dirty="0">
                <a:effectLst/>
                <a:latin typeface="Gotham Thin" pitchFamily="50" charset="0"/>
                <a:ea typeface="Times New Roman" panose="02020603050405020304" pitchFamily="18" charset="0"/>
              </a:rPr>
              <a:t> </a:t>
            </a:r>
          </a:p>
          <a:p>
            <a:pPr marL="0" marR="0" indent="0" fontAlgn="base">
              <a:spcBef>
                <a:spcPts val="1200"/>
              </a:spcBef>
              <a:spcAft>
                <a:spcPts val="0"/>
              </a:spcAft>
              <a:buNone/>
            </a:pPr>
            <a:r>
              <a:rPr lang="en-US" sz="1800" dirty="0">
                <a:solidFill>
                  <a:srgbClr val="000000"/>
                </a:solidFill>
                <a:effectLst/>
                <a:latin typeface="Gotham Thin" pitchFamily="50" charset="0"/>
                <a:ea typeface="Times New Roman" panose="02020603050405020304" pitchFamily="18" charset="0"/>
              </a:rPr>
              <a:t>National Institute of Health: Office of Dietary Supplements. (2023, February 15). </a:t>
            </a:r>
            <a:r>
              <a:rPr lang="en-US" sz="1800" i="1" dirty="0">
                <a:solidFill>
                  <a:srgbClr val="000000"/>
                </a:solidFill>
                <a:effectLst/>
                <a:latin typeface="Gotham Thin" pitchFamily="50" charset="0"/>
                <a:ea typeface="Times New Roman" panose="02020603050405020304" pitchFamily="18" charset="0"/>
              </a:rPr>
              <a:t>Omega-3 Fatty Acids: Fact sheet for health professionals.</a:t>
            </a:r>
            <a:r>
              <a:rPr lang="en-US" sz="1800" dirty="0">
                <a:solidFill>
                  <a:srgbClr val="000000"/>
                </a:solidFill>
                <a:effectLst/>
                <a:latin typeface="Gotham Thin" pitchFamily="50" charset="0"/>
                <a:ea typeface="Times New Roman" panose="02020603050405020304" pitchFamily="18" charset="0"/>
              </a:rPr>
              <a:t> </a:t>
            </a:r>
            <a:r>
              <a:rPr lang="en-US" sz="1800" u="sng" dirty="0">
                <a:solidFill>
                  <a:srgbClr val="0563C1"/>
                </a:solidFill>
                <a:effectLst/>
                <a:latin typeface="Gotham Thin" pitchFamily="50" charset="0"/>
                <a:ea typeface="Times New Roman" panose="02020603050405020304" pitchFamily="18" charset="0"/>
                <a:hlinkClick r:id="rId5"/>
              </a:rPr>
              <a:t>https://ods.od.nih.gov/factsheets/Omega3FattyAcids-HealthProfessional/</a:t>
            </a:r>
            <a:r>
              <a:rPr lang="en-US" sz="1800" dirty="0">
                <a:solidFill>
                  <a:srgbClr val="000000"/>
                </a:solidFill>
                <a:effectLst/>
                <a:latin typeface="Gotham Thin" pitchFamily="50" charset="0"/>
                <a:ea typeface="Times New Roman" panose="02020603050405020304" pitchFamily="18" charset="0"/>
              </a:rPr>
              <a:t> </a:t>
            </a:r>
            <a:r>
              <a:rPr lang="en-US" sz="1800" dirty="0">
                <a:effectLst/>
                <a:latin typeface="Gotham Thin" pitchFamily="50" charset="0"/>
                <a:ea typeface="Times New Roman" panose="02020603050405020304" pitchFamily="18" charset="0"/>
              </a:rPr>
              <a:t>  </a:t>
            </a:r>
          </a:p>
          <a:p>
            <a:pPr marL="0" marR="0" indent="0" fontAlgn="base">
              <a:spcBef>
                <a:spcPts val="1200"/>
              </a:spcBef>
              <a:spcAft>
                <a:spcPts val="0"/>
              </a:spcAft>
              <a:buNone/>
            </a:pPr>
            <a:r>
              <a:rPr lang="en-US" sz="1800" dirty="0" err="1">
                <a:solidFill>
                  <a:srgbClr val="000000"/>
                </a:solidFill>
                <a:effectLst/>
                <a:latin typeface="Gotham Thin" pitchFamily="50" charset="0"/>
                <a:ea typeface="Times New Roman" panose="02020603050405020304" pitchFamily="18" charset="0"/>
              </a:rPr>
              <a:t>Norwitz</a:t>
            </a:r>
            <a:r>
              <a:rPr lang="en-US" sz="1800" dirty="0">
                <a:solidFill>
                  <a:srgbClr val="000000"/>
                </a:solidFill>
                <a:effectLst/>
                <a:latin typeface="Gotham Thin" pitchFamily="50" charset="0"/>
                <a:ea typeface="Times New Roman" panose="02020603050405020304" pitchFamily="18" charset="0"/>
              </a:rPr>
              <a:t>, N. G., &amp; Naidoo, U. (2021). Nutrition as metabolic treatment for anxiety. </a:t>
            </a:r>
            <a:r>
              <a:rPr lang="en-US" sz="1800" i="1" dirty="0">
                <a:solidFill>
                  <a:srgbClr val="000000"/>
                </a:solidFill>
                <a:effectLst/>
                <a:latin typeface="Gotham Thin" pitchFamily="50" charset="0"/>
                <a:ea typeface="Times New Roman" panose="02020603050405020304" pitchFamily="18" charset="0"/>
              </a:rPr>
              <a:t>Frontiers in Psychiatry</a:t>
            </a:r>
            <a:r>
              <a:rPr lang="en-US" sz="1800" dirty="0">
                <a:solidFill>
                  <a:srgbClr val="000000"/>
                </a:solidFill>
                <a:effectLst/>
                <a:latin typeface="Gotham Thin" pitchFamily="50" charset="0"/>
                <a:ea typeface="Times New Roman" panose="02020603050405020304" pitchFamily="18" charset="0"/>
              </a:rPr>
              <a:t>, </a:t>
            </a:r>
            <a:r>
              <a:rPr lang="en-US" sz="1800" i="1" dirty="0">
                <a:solidFill>
                  <a:srgbClr val="000000"/>
                </a:solidFill>
                <a:effectLst/>
                <a:latin typeface="Gotham Thin" pitchFamily="50" charset="0"/>
                <a:ea typeface="Times New Roman" panose="02020603050405020304" pitchFamily="18" charset="0"/>
              </a:rPr>
              <a:t>12</a:t>
            </a:r>
            <a:r>
              <a:rPr lang="en-US" sz="1800" dirty="0">
                <a:solidFill>
                  <a:srgbClr val="000000"/>
                </a:solidFill>
                <a:effectLst/>
                <a:latin typeface="Gotham Thin" pitchFamily="50" charset="0"/>
                <a:ea typeface="Times New Roman" panose="02020603050405020304" pitchFamily="18" charset="0"/>
              </a:rPr>
              <a:t>(598119). </a:t>
            </a:r>
            <a:r>
              <a:rPr lang="en-US" sz="1800" u="sng" dirty="0">
                <a:solidFill>
                  <a:srgbClr val="0563C1"/>
                </a:solidFill>
                <a:effectLst/>
                <a:latin typeface="Gotham Thin" pitchFamily="50" charset="0"/>
                <a:ea typeface="Times New Roman" panose="02020603050405020304" pitchFamily="18" charset="0"/>
                <a:hlinkClick r:id="rId6"/>
              </a:rPr>
              <a:t>https://doi.org/10.3389/fpsyt.2021.598119</a:t>
            </a:r>
            <a:r>
              <a:rPr lang="en-US" sz="1800" dirty="0">
                <a:effectLst/>
                <a:latin typeface="Gotham Thin" pitchFamily="50" charset="0"/>
                <a:ea typeface="Times New Roman" panose="02020603050405020304" pitchFamily="18" charset="0"/>
              </a:rPr>
              <a:t> </a:t>
            </a:r>
          </a:p>
          <a:p>
            <a:pPr marL="0" marR="0" indent="0" fontAlgn="base">
              <a:spcBef>
                <a:spcPts val="1200"/>
              </a:spcBef>
              <a:spcAft>
                <a:spcPts val="0"/>
              </a:spcAft>
              <a:buNone/>
            </a:pPr>
            <a:r>
              <a:rPr lang="en-US" sz="1800" dirty="0">
                <a:solidFill>
                  <a:srgbClr val="000000"/>
                </a:solidFill>
                <a:effectLst/>
                <a:latin typeface="Gotham Thin" pitchFamily="50" charset="0"/>
                <a:ea typeface="Times New Roman" panose="02020603050405020304" pitchFamily="18" charset="0"/>
              </a:rPr>
              <a:t>Su, K., Tseng, P., Lin, P., Okubo, R., Chen, T., Chen, Y., &amp; Matsuoka, Y. (2018). Association of use of Omega-3 polyunsaturated fatty acids with changes in severity of anxiety symptoms: A systematic review and meta-analysis. </a:t>
            </a:r>
            <a:r>
              <a:rPr lang="en-US" sz="1800" i="1" dirty="0">
                <a:solidFill>
                  <a:srgbClr val="000000"/>
                </a:solidFill>
                <a:effectLst/>
                <a:latin typeface="Gotham Thin" pitchFamily="50" charset="0"/>
                <a:ea typeface="Times New Roman" panose="02020603050405020304" pitchFamily="18" charset="0"/>
              </a:rPr>
              <a:t>JAMA Network Open, 1</a:t>
            </a:r>
            <a:r>
              <a:rPr lang="en-US" sz="1800" dirty="0">
                <a:solidFill>
                  <a:srgbClr val="000000"/>
                </a:solidFill>
                <a:effectLst/>
                <a:latin typeface="Gotham Thin" pitchFamily="50" charset="0"/>
                <a:ea typeface="Times New Roman" panose="02020603050405020304" pitchFamily="18" charset="0"/>
              </a:rPr>
              <a:t>(5):e182327, </a:t>
            </a:r>
            <a:r>
              <a:rPr lang="en-US" sz="1800" u="sng" dirty="0">
                <a:solidFill>
                  <a:srgbClr val="0563C1"/>
                </a:solidFill>
                <a:effectLst/>
                <a:latin typeface="Gotham Thin" pitchFamily="50" charset="0"/>
                <a:ea typeface="Times New Roman" panose="02020603050405020304" pitchFamily="18" charset="0"/>
                <a:hlinkClick r:id="rId7"/>
              </a:rPr>
              <a:t>https://doi.org/10.1001/jamanetworkopen.2018.2327</a:t>
            </a:r>
            <a:r>
              <a:rPr lang="en-US" sz="1800" dirty="0">
                <a:effectLst/>
                <a:latin typeface="Gotham Thin" pitchFamily="50" charset="0"/>
                <a:ea typeface="Times New Roman" panose="02020603050405020304" pitchFamily="18" charset="0"/>
              </a:rPr>
              <a:t> </a:t>
            </a:r>
          </a:p>
        </p:txBody>
      </p:sp>
      <p:pic>
        <p:nvPicPr>
          <p:cNvPr id="7" name="Picture 6">
            <a:extLst>
              <a:ext uri="{FF2B5EF4-FFF2-40B4-BE49-F238E27FC236}">
                <a16:creationId xmlns:a16="http://schemas.microsoft.com/office/drawing/2014/main" id="{E33EC11B-0865-7113-3F77-CE7009315BD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9959" y="68674"/>
            <a:ext cx="1583398" cy="1375252"/>
          </a:xfrm>
          <a:prstGeom prst="rect">
            <a:avLst/>
          </a:prstGeom>
        </p:spPr>
      </p:pic>
      <p:sp>
        <p:nvSpPr>
          <p:cNvPr id="15" name="Footer Placeholder 7">
            <a:extLst>
              <a:ext uri="{FF2B5EF4-FFF2-40B4-BE49-F238E27FC236}">
                <a16:creationId xmlns:a16="http://schemas.microsoft.com/office/drawing/2014/main" id="{BBBA919F-C336-FCC1-B90F-F487DB61A3F8}"/>
              </a:ext>
            </a:extLst>
          </p:cNvPr>
          <p:cNvSpPr>
            <a:spLocks noGrp="1"/>
          </p:cNvSpPr>
          <p:nvPr>
            <p:ph type="ftr" sz="quarter" idx="11"/>
          </p:nvPr>
        </p:nvSpPr>
        <p:spPr>
          <a:xfrm>
            <a:off x="3056831" y="6482350"/>
            <a:ext cx="3086100" cy="365125"/>
          </a:xfrm>
        </p:spPr>
        <p:txBody>
          <a:bodyPr/>
          <a:lstStyle/>
          <a:p>
            <a:r>
              <a:rPr lang="en-US"/>
              <a:t>© University of Central Florida</a:t>
            </a:r>
          </a:p>
        </p:txBody>
      </p:sp>
    </p:spTree>
    <p:extLst>
      <p:ext uri="{BB962C8B-B14F-4D97-AF65-F5344CB8AC3E}">
        <p14:creationId xmlns:p14="http://schemas.microsoft.com/office/powerpoint/2010/main" val="1309880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1249988" y="120871"/>
            <a:ext cx="6644020" cy="6647688"/>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35" y="5039297"/>
            <a:ext cx="2268327" cy="1499616"/>
          </a:xfrm>
          <a:prstGeom prst="rect">
            <a:avLst/>
          </a:prstGeom>
        </p:spPr>
      </p:pic>
      <p:sp>
        <p:nvSpPr>
          <p:cNvPr id="3" name="Footer Placeholder 7">
            <a:extLst>
              <a:ext uri="{FF2B5EF4-FFF2-40B4-BE49-F238E27FC236}">
                <a16:creationId xmlns:a16="http://schemas.microsoft.com/office/drawing/2014/main" id="{6876B913-AA12-BCDB-F202-D4494CC02C04}"/>
              </a:ext>
            </a:extLst>
          </p:cNvPr>
          <p:cNvSpPr>
            <a:spLocks noGrp="1"/>
          </p:cNvSpPr>
          <p:nvPr>
            <p:ph type="ftr" sz="quarter" idx="11"/>
          </p:nvPr>
        </p:nvSpPr>
        <p:spPr>
          <a:xfrm>
            <a:off x="3028950" y="6356351"/>
            <a:ext cx="3086100" cy="365125"/>
          </a:xfrm>
        </p:spPr>
        <p:txBody>
          <a:bodyPr/>
          <a:lstStyle/>
          <a:p>
            <a:r>
              <a:rPr lang="en-US"/>
              <a:t>© University of Central Florida</a:t>
            </a:r>
          </a:p>
        </p:txBody>
      </p:sp>
      <p:sp>
        <p:nvSpPr>
          <p:cNvPr id="10" name="Title 1">
            <a:extLst>
              <a:ext uri="{FF2B5EF4-FFF2-40B4-BE49-F238E27FC236}">
                <a16:creationId xmlns:a16="http://schemas.microsoft.com/office/drawing/2014/main" id="{992D2391-1523-84F6-AF7A-7672C83B69C5}"/>
              </a:ext>
            </a:extLst>
          </p:cNvPr>
          <p:cNvSpPr>
            <a:spLocks noGrp="1"/>
          </p:cNvSpPr>
          <p:nvPr>
            <p:ph type="title"/>
          </p:nvPr>
        </p:nvSpPr>
        <p:spPr>
          <a:xfrm>
            <a:off x="687226" y="430243"/>
            <a:ext cx="7886700" cy="1668132"/>
          </a:xfrm>
        </p:spPr>
        <p:txBody>
          <a:bodyPr>
            <a:normAutofit/>
          </a:bodyPr>
          <a:lstStyle/>
          <a:p>
            <a:pPr algn="ctr"/>
            <a:r>
              <a:rPr lang="en-US" sz="3200" dirty="0">
                <a:latin typeface="Gotham Bold" pitchFamily="50" charset="0"/>
              </a:rPr>
              <a:t>Please Complete</a:t>
            </a:r>
            <a:br>
              <a:rPr lang="en-US" sz="3200" dirty="0">
                <a:latin typeface="Gotham Bold" pitchFamily="50" charset="0"/>
              </a:rPr>
            </a:br>
            <a:r>
              <a:rPr lang="en-US" sz="3200" dirty="0">
                <a:latin typeface="Gotham Bold" pitchFamily="50" charset="0"/>
              </a:rPr>
              <a:t>the Post-session Survey</a:t>
            </a:r>
          </a:p>
        </p:txBody>
      </p:sp>
      <p:sp>
        <p:nvSpPr>
          <p:cNvPr id="11" name="Content Placeholder 2">
            <a:extLst>
              <a:ext uri="{FF2B5EF4-FFF2-40B4-BE49-F238E27FC236}">
                <a16:creationId xmlns:a16="http://schemas.microsoft.com/office/drawing/2014/main" id="{70DAC569-0C69-AFC9-3DCE-C7DCBA703B56}"/>
              </a:ext>
            </a:extLst>
          </p:cNvPr>
          <p:cNvSpPr txBox="1">
            <a:spLocks/>
          </p:cNvSpPr>
          <p:nvPr/>
        </p:nvSpPr>
        <p:spPr>
          <a:xfrm>
            <a:off x="1581376" y="1781735"/>
            <a:ext cx="6098400" cy="1809233"/>
          </a:xfrm>
          <a:prstGeom prst="rect">
            <a:avLst/>
          </a:prstGeom>
        </p:spPr>
        <p:txBody>
          <a:bodyPr vert="horz" lIns="91440" tIns="45720" rIns="91440" bIns="45720" rtlCol="0" anchor="t">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en-US" sz="2400" dirty="0">
                <a:latin typeface="Gotham Medium" pitchFamily="50" charset="0"/>
              </a:rPr>
              <a:t>Register to gain access to other </a:t>
            </a:r>
            <a:r>
              <a:rPr lang="en-US" sz="2400" dirty="0" err="1">
                <a:latin typeface="Gotham Medium" pitchFamily="50" charset="0"/>
              </a:rPr>
              <a:t>RenewU</a:t>
            </a:r>
            <a:r>
              <a:rPr lang="en-US" sz="2400" dirty="0">
                <a:latin typeface="Gotham Medium" pitchFamily="50" charset="0"/>
              </a:rPr>
              <a:t> resources &amp; complete a brief post-session survey!</a:t>
            </a:r>
          </a:p>
          <a:p>
            <a:pPr marL="0" indent="0" algn="ctr">
              <a:lnSpc>
                <a:spcPct val="150000"/>
              </a:lnSpc>
              <a:buFont typeface="Arial" panose="020B0604020202020204" pitchFamily="34" charset="0"/>
              <a:buNone/>
            </a:pPr>
            <a:r>
              <a:rPr lang="en-US" sz="2400" dirty="0">
                <a:latin typeface="Gotham Medium" pitchFamily="50" charset="0"/>
              </a:rPr>
              <a:t>Post-session survey link:</a:t>
            </a:r>
          </a:p>
        </p:txBody>
      </p:sp>
      <p:pic>
        <p:nvPicPr>
          <p:cNvPr id="6" name="Picture 5">
            <a:extLst>
              <a:ext uri="{FF2B5EF4-FFF2-40B4-BE49-F238E27FC236}">
                <a16:creationId xmlns:a16="http://schemas.microsoft.com/office/drawing/2014/main" id="{BF1EA862-29AC-15E0-2A63-5422ABA4AB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31729" y="3429000"/>
            <a:ext cx="1680542" cy="1680542"/>
          </a:xfrm>
          <a:prstGeom prst="rect">
            <a:avLst/>
          </a:prstGeom>
        </p:spPr>
      </p:pic>
    </p:spTree>
    <p:extLst>
      <p:ext uri="{BB962C8B-B14F-4D97-AF65-F5344CB8AC3E}">
        <p14:creationId xmlns:p14="http://schemas.microsoft.com/office/powerpoint/2010/main" val="35100157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1356316" y="105156"/>
            <a:ext cx="6644020" cy="6647688"/>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p:txBody>
          <a:bodyPr>
            <a:normAutofit/>
          </a:bodyPr>
          <a:lstStyle/>
          <a:p>
            <a:pPr algn="ctr"/>
            <a:r>
              <a:rPr lang="en-US" sz="3600">
                <a:latin typeface="Gotham Bold" pitchFamily="50" charset="0"/>
              </a:rPr>
              <a:t>Disclosure</a:t>
            </a:r>
          </a:p>
        </p:txBody>
      </p:sp>
      <p:sp>
        <p:nvSpPr>
          <p:cNvPr id="3" name="Content Placeholder 2">
            <a:extLst>
              <a:ext uri="{FF2B5EF4-FFF2-40B4-BE49-F238E27FC236}">
                <a16:creationId xmlns:a16="http://schemas.microsoft.com/office/drawing/2014/main" id="{1FA2D690-239E-B314-8AEE-C5F7FB076437}"/>
              </a:ext>
            </a:extLst>
          </p:cNvPr>
          <p:cNvSpPr>
            <a:spLocks noGrp="1"/>
          </p:cNvSpPr>
          <p:nvPr>
            <p:ph idx="1"/>
          </p:nvPr>
        </p:nvSpPr>
        <p:spPr>
          <a:xfrm>
            <a:off x="1924493" y="1389249"/>
            <a:ext cx="5507665" cy="5263115"/>
          </a:xfrm>
        </p:spPr>
        <p:txBody>
          <a:bodyPr anchor="ctr">
            <a:normAutofit/>
          </a:bodyPr>
          <a:lstStyle/>
          <a:p>
            <a:pPr marL="0" indent="0" algn="ctr">
              <a:buNone/>
            </a:pPr>
            <a:r>
              <a:rPr lang="en-US" sz="2200">
                <a:latin typeface="Gotham Medium" pitchFamily="50" charset="0"/>
              </a:rPr>
              <a:t>This project was supported by the Health Resources and Services Administration (HRSA) of the U.S. Department of Health and Human Services (HHS) under grant number  6 U3NHP45418 of the Health and Public Safety Workforce Resiliency Training Program for $1,496,128. This information or content and conclusions are those of the author and should not be construed as the official position or policy of, nor should any endorsements be inferred by HRSA, HHS or the U.S. Government.</a:t>
            </a:r>
          </a:p>
          <a:p>
            <a:pPr marL="0" indent="0">
              <a:buNone/>
            </a:pPr>
            <a:endParaRPr lang="en-US"/>
          </a:p>
        </p:txBody>
      </p:sp>
      <p:sp>
        <p:nvSpPr>
          <p:cNvPr id="5" name="Footer Placeholder 7">
            <a:extLst>
              <a:ext uri="{FF2B5EF4-FFF2-40B4-BE49-F238E27FC236}">
                <a16:creationId xmlns:a16="http://schemas.microsoft.com/office/drawing/2014/main" id="{B3B20E1C-86B0-7F8C-E298-B40375AC9F52}"/>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692925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D08467D7-B9EB-BB53-FC9F-B73A16F4CBD3}"/>
              </a:ext>
            </a:extLst>
          </p:cNvPr>
          <p:cNvSpPr/>
          <p:nvPr/>
        </p:nvSpPr>
        <p:spPr>
          <a:xfrm>
            <a:off x="1221571" y="105156"/>
            <a:ext cx="6644020" cy="6647688"/>
          </a:xfrm>
          <a:prstGeom prst="ellipse">
            <a:avLst/>
          </a:prstGeom>
          <a:solidFill>
            <a:schemeClr val="bg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6740026-9AC6-78D1-9B01-F02833EDE829}"/>
              </a:ext>
            </a:extLst>
          </p:cNvPr>
          <p:cNvSpPr>
            <a:spLocks noGrp="1"/>
          </p:cNvSpPr>
          <p:nvPr>
            <p:ph type="title"/>
          </p:nvPr>
        </p:nvSpPr>
        <p:spPr>
          <a:xfrm>
            <a:off x="628649" y="625827"/>
            <a:ext cx="7886700" cy="1325563"/>
          </a:xfrm>
        </p:spPr>
        <p:txBody>
          <a:bodyPr>
            <a:normAutofit/>
          </a:bodyPr>
          <a:lstStyle/>
          <a:p>
            <a:pPr algn="ctr"/>
            <a:r>
              <a:rPr lang="en-US" sz="3600">
                <a:latin typeface="Gotham Bold" pitchFamily="50" charset="0"/>
              </a:rPr>
              <a:t>Are you signed </a:t>
            </a:r>
            <a:br>
              <a:rPr lang="en-US" sz="3600">
                <a:latin typeface="Gotham Bold" pitchFamily="50" charset="0"/>
              </a:rPr>
            </a:br>
            <a:r>
              <a:rPr lang="en-US" sz="3600">
                <a:latin typeface="Gotham Bold" pitchFamily="50" charset="0"/>
              </a:rPr>
              <a:t>up to </a:t>
            </a:r>
            <a:r>
              <a:rPr lang="en-US" sz="3600" err="1">
                <a:latin typeface="Gotham Bold" pitchFamily="50" charset="0"/>
              </a:rPr>
              <a:t>RenewU</a:t>
            </a:r>
            <a:r>
              <a:rPr lang="en-US" sz="3600">
                <a:latin typeface="Gotham Bold" pitchFamily="50" charset="0"/>
              </a:rPr>
              <a:t>?</a:t>
            </a:r>
          </a:p>
        </p:txBody>
      </p:sp>
      <p:pic>
        <p:nvPicPr>
          <p:cNvPr id="5" name="Picture 4">
            <a:extLst>
              <a:ext uri="{FF2B5EF4-FFF2-40B4-BE49-F238E27FC236}">
                <a16:creationId xmlns:a16="http://schemas.microsoft.com/office/drawing/2014/main" id="{435DAE4C-ACF1-AA95-7B27-3327AC12C6B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7835" y="5039297"/>
            <a:ext cx="2268327" cy="1499616"/>
          </a:xfrm>
          <a:prstGeom prst="rect">
            <a:avLst/>
          </a:prstGeom>
        </p:spPr>
      </p:pic>
      <p:sp>
        <p:nvSpPr>
          <p:cNvPr id="12" name="Content Placeholder 2">
            <a:extLst>
              <a:ext uri="{FF2B5EF4-FFF2-40B4-BE49-F238E27FC236}">
                <a16:creationId xmlns:a16="http://schemas.microsoft.com/office/drawing/2014/main" id="{2EAC3392-63E9-9C1C-AC5F-613FC29E45BF}"/>
              </a:ext>
            </a:extLst>
          </p:cNvPr>
          <p:cNvSpPr>
            <a:spLocks noGrp="1"/>
          </p:cNvSpPr>
          <p:nvPr>
            <p:ph idx="1"/>
          </p:nvPr>
        </p:nvSpPr>
        <p:spPr>
          <a:xfrm>
            <a:off x="1384732" y="1951390"/>
            <a:ext cx="6374535" cy="1458410"/>
          </a:xfrm>
        </p:spPr>
        <p:txBody>
          <a:bodyPr anchor="t">
            <a:noAutofit/>
          </a:bodyPr>
          <a:lstStyle/>
          <a:p>
            <a:pPr marL="0" indent="0" algn="ctr">
              <a:buNone/>
            </a:pPr>
            <a:r>
              <a:rPr lang="en-US" sz="2400">
                <a:latin typeface="Gotham Medium" pitchFamily="50" charset="0"/>
              </a:rPr>
              <a:t>Register to gain access to other </a:t>
            </a:r>
            <a:r>
              <a:rPr lang="en-US" sz="2400" err="1">
                <a:latin typeface="Gotham Medium" pitchFamily="50" charset="0"/>
              </a:rPr>
              <a:t>RenewU</a:t>
            </a:r>
            <a:r>
              <a:rPr lang="en-US" sz="2400">
                <a:latin typeface="Gotham Medium" pitchFamily="50" charset="0"/>
              </a:rPr>
              <a:t> resources &amp; complete a brief post-session survey!</a:t>
            </a:r>
          </a:p>
          <a:p>
            <a:pPr marL="0" indent="0" algn="ctr">
              <a:lnSpc>
                <a:spcPct val="150000"/>
              </a:lnSpc>
              <a:buNone/>
            </a:pPr>
            <a:r>
              <a:rPr lang="en-US" sz="2400">
                <a:latin typeface="Gotham Medium" pitchFamily="50" charset="0"/>
              </a:rPr>
              <a:t>Registration link:</a:t>
            </a:r>
          </a:p>
        </p:txBody>
      </p:sp>
      <p:sp>
        <p:nvSpPr>
          <p:cNvPr id="3" name="Footer Placeholder 7">
            <a:extLst>
              <a:ext uri="{FF2B5EF4-FFF2-40B4-BE49-F238E27FC236}">
                <a16:creationId xmlns:a16="http://schemas.microsoft.com/office/drawing/2014/main" id="{6876B913-AA12-BCDB-F202-D4494CC02C04}"/>
              </a:ext>
            </a:extLst>
          </p:cNvPr>
          <p:cNvSpPr>
            <a:spLocks noGrp="1"/>
          </p:cNvSpPr>
          <p:nvPr>
            <p:ph type="ftr" sz="quarter" idx="11"/>
          </p:nvPr>
        </p:nvSpPr>
        <p:spPr>
          <a:xfrm>
            <a:off x="3028950" y="6356351"/>
            <a:ext cx="3086100" cy="365125"/>
          </a:xfrm>
        </p:spPr>
        <p:txBody>
          <a:bodyPr/>
          <a:lstStyle/>
          <a:p>
            <a:r>
              <a:rPr lang="en-US"/>
              <a:t>© University of Central Florida</a:t>
            </a:r>
          </a:p>
        </p:txBody>
      </p:sp>
      <p:pic>
        <p:nvPicPr>
          <p:cNvPr id="7" name="Picture 6">
            <a:extLst>
              <a:ext uri="{FF2B5EF4-FFF2-40B4-BE49-F238E27FC236}">
                <a16:creationId xmlns:a16="http://schemas.microsoft.com/office/drawing/2014/main" id="{0F4C237F-93D5-0C3D-B848-904C52790CF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34433" y="3580887"/>
            <a:ext cx="1475133" cy="1475133"/>
          </a:xfrm>
          <a:prstGeom prst="rect">
            <a:avLst/>
          </a:prstGeom>
        </p:spPr>
      </p:pic>
    </p:spTree>
    <p:extLst>
      <p:ext uri="{BB962C8B-B14F-4D97-AF65-F5344CB8AC3E}">
        <p14:creationId xmlns:p14="http://schemas.microsoft.com/office/powerpoint/2010/main" val="36738761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7BD5B46-7023-8A5D-039D-D3ABA206E32C}"/>
              </a:ext>
            </a:extLst>
          </p:cNvPr>
          <p:cNvPicPr>
            <a:picLocks noChangeAspect="1"/>
          </p:cNvPicPr>
          <p:nvPr/>
        </p:nvPicPr>
        <p:blipFill>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tretch>
            <a:fillRect/>
          </a:stretch>
        </p:blipFill>
        <p:spPr>
          <a:xfrm>
            <a:off x="5858539" y="120178"/>
            <a:ext cx="3189767" cy="2770455"/>
          </a:xfrm>
          <a:prstGeom prst="rect">
            <a:avLst/>
          </a:prstGeom>
        </p:spPr>
      </p:pic>
      <p:sp>
        <p:nvSpPr>
          <p:cNvPr id="2" name="Title 1">
            <a:extLst>
              <a:ext uri="{FF2B5EF4-FFF2-40B4-BE49-F238E27FC236}">
                <a16:creationId xmlns:a16="http://schemas.microsoft.com/office/drawing/2014/main" id="{5BA1C248-BC9F-B667-69F9-B5DF1646D6FD}"/>
              </a:ext>
            </a:extLst>
          </p:cNvPr>
          <p:cNvSpPr>
            <a:spLocks noGrp="1"/>
          </p:cNvSpPr>
          <p:nvPr>
            <p:ph type="title"/>
          </p:nvPr>
        </p:nvSpPr>
        <p:spPr/>
        <p:txBody>
          <a:bodyPr>
            <a:normAutofit/>
          </a:bodyPr>
          <a:lstStyle/>
          <a:p>
            <a:r>
              <a:rPr lang="en-US" sz="3600" dirty="0">
                <a:latin typeface="Gotham Bold" pitchFamily="50" charset="0"/>
              </a:rPr>
              <a:t>Objectives</a:t>
            </a:r>
          </a:p>
        </p:txBody>
      </p:sp>
      <p:sp>
        <p:nvSpPr>
          <p:cNvPr id="3" name="Content Placeholder 2">
            <a:extLst>
              <a:ext uri="{FF2B5EF4-FFF2-40B4-BE49-F238E27FC236}">
                <a16:creationId xmlns:a16="http://schemas.microsoft.com/office/drawing/2014/main" id="{11E87FB0-23C4-6253-5219-5E40E5B9651F}"/>
              </a:ext>
            </a:extLst>
          </p:cNvPr>
          <p:cNvSpPr>
            <a:spLocks noGrp="1"/>
          </p:cNvSpPr>
          <p:nvPr>
            <p:ph idx="1"/>
          </p:nvPr>
        </p:nvSpPr>
        <p:spPr>
          <a:xfrm>
            <a:off x="628649" y="1825625"/>
            <a:ext cx="7735307" cy="4351338"/>
          </a:xfrm>
        </p:spPr>
        <p:txBody>
          <a:bodyPr>
            <a:normAutofit/>
          </a:bodyPr>
          <a:lstStyle/>
          <a:p>
            <a:pPr marL="342900" lvl="1" indent="0">
              <a:lnSpc>
                <a:spcPct val="100000"/>
              </a:lnSpc>
              <a:spcAft>
                <a:spcPts val="1200"/>
              </a:spcAft>
              <a:buNone/>
            </a:pPr>
            <a:r>
              <a:rPr lang="en-US" b="1" i="1" dirty="0">
                <a:latin typeface="Gotham Medium" pitchFamily="50" charset="0"/>
              </a:rPr>
              <a:t>Define </a:t>
            </a:r>
            <a:r>
              <a:rPr lang="en-US" dirty="0">
                <a:latin typeface="Gotham Medium" pitchFamily="50" charset="0"/>
              </a:rPr>
              <a:t>Omega-3 fatty acids</a:t>
            </a:r>
          </a:p>
          <a:p>
            <a:pPr marL="342900" lvl="1" indent="0">
              <a:lnSpc>
                <a:spcPct val="100000"/>
              </a:lnSpc>
              <a:spcAft>
                <a:spcPts val="1200"/>
              </a:spcAft>
              <a:buNone/>
            </a:pPr>
            <a:r>
              <a:rPr lang="en-US" sz="2400" b="1" i="1" dirty="0">
                <a:effectLst/>
                <a:latin typeface="Gotham Medium" pitchFamily="50" charset="0"/>
                <a:ea typeface="Calibri" panose="020F0502020204030204" pitchFamily="34" charset="0"/>
                <a:cs typeface="Times New Roman"/>
              </a:rPr>
              <a:t>Discuss</a:t>
            </a:r>
            <a:r>
              <a:rPr lang="en-US" sz="2400" dirty="0">
                <a:effectLst/>
                <a:latin typeface="Gotham Medium" pitchFamily="50" charset="0"/>
                <a:ea typeface="Calibri" panose="020F0502020204030204" pitchFamily="34" charset="0"/>
                <a:cs typeface="Times New Roman"/>
              </a:rPr>
              <a:t> why </a:t>
            </a:r>
            <a:r>
              <a:rPr lang="en-US" sz="2400" dirty="0">
                <a:latin typeface="Gotham Medium" pitchFamily="50" charset="0"/>
                <a:ea typeface="Calibri" panose="020F0502020204030204" pitchFamily="34" charset="0"/>
                <a:cs typeface="Times New Roman"/>
              </a:rPr>
              <a:t>Omega-3</a:t>
            </a:r>
            <a:r>
              <a:rPr lang="en-US" sz="2400" dirty="0">
                <a:effectLst/>
                <a:latin typeface="Gotham Medium" pitchFamily="50" charset="0"/>
                <a:ea typeface="Calibri" panose="020F0502020204030204" pitchFamily="34" charset="0"/>
                <a:cs typeface="Times New Roman"/>
              </a:rPr>
              <a:t> fatty acids are important to promote health</a:t>
            </a:r>
            <a:endParaRPr lang="en-US" sz="2000" dirty="0">
              <a:latin typeface="Gotham Medium" pitchFamily="50" charset="0"/>
            </a:endParaRPr>
          </a:p>
          <a:p>
            <a:pPr marL="342900" lvl="1" indent="0">
              <a:lnSpc>
                <a:spcPct val="100000"/>
              </a:lnSpc>
              <a:spcAft>
                <a:spcPts val="1200"/>
              </a:spcAft>
              <a:buNone/>
            </a:pPr>
            <a:r>
              <a:rPr lang="en-US" sz="2400" b="1" i="1" dirty="0">
                <a:effectLst/>
                <a:latin typeface="Gotham Medium" pitchFamily="50" charset="0"/>
                <a:ea typeface="Calibri" panose="020F0502020204030204" pitchFamily="34" charset="0"/>
                <a:cs typeface="Times New Roman"/>
              </a:rPr>
              <a:t>Identify</a:t>
            </a:r>
            <a:r>
              <a:rPr lang="en-US" sz="2400" dirty="0">
                <a:effectLst/>
                <a:latin typeface="Gotham Medium" pitchFamily="50" charset="0"/>
                <a:ea typeface="Calibri" panose="020F0502020204030204" pitchFamily="34" charset="0"/>
                <a:cs typeface="Times New Roman"/>
              </a:rPr>
              <a:t> foods high in </a:t>
            </a:r>
            <a:r>
              <a:rPr lang="en-US" sz="2400" dirty="0">
                <a:latin typeface="Gotham Medium" pitchFamily="50" charset="0"/>
                <a:ea typeface="Calibri" panose="020F0502020204030204" pitchFamily="34" charset="0"/>
                <a:cs typeface="Times New Roman"/>
              </a:rPr>
              <a:t>Omega-3</a:t>
            </a:r>
            <a:r>
              <a:rPr lang="en-US" sz="2400" dirty="0">
                <a:effectLst/>
                <a:latin typeface="Gotham Medium" pitchFamily="50" charset="0"/>
                <a:ea typeface="Calibri" panose="020F0502020204030204" pitchFamily="34" charset="0"/>
                <a:cs typeface="Times New Roman"/>
              </a:rPr>
              <a:t> fatty acids and cooking methods</a:t>
            </a:r>
          </a:p>
          <a:p>
            <a:pPr marL="342900" lvl="1" indent="0">
              <a:lnSpc>
                <a:spcPct val="100000"/>
              </a:lnSpc>
              <a:spcAft>
                <a:spcPts val="1200"/>
              </a:spcAft>
              <a:buNone/>
            </a:pPr>
            <a:r>
              <a:rPr lang="en-US" b="1" i="1" dirty="0">
                <a:latin typeface="Gotham Medium" pitchFamily="50" charset="0"/>
                <a:ea typeface="+mn-lt"/>
                <a:cs typeface="+mn-lt"/>
              </a:rPr>
              <a:t>Implement</a:t>
            </a:r>
            <a:r>
              <a:rPr lang="en-US" dirty="0">
                <a:latin typeface="Gotham Medium" pitchFamily="50" charset="0"/>
                <a:ea typeface="+mn-lt"/>
                <a:cs typeface="+mn-lt"/>
              </a:rPr>
              <a:t> Omega-3 fatty acids practice activities for your health promotion </a:t>
            </a:r>
          </a:p>
          <a:p>
            <a:pPr marL="342900" lvl="1" indent="0">
              <a:lnSpc>
                <a:spcPct val="100000"/>
              </a:lnSpc>
              <a:buNone/>
            </a:pPr>
            <a:r>
              <a:rPr lang="en-US" b="1" i="1" dirty="0">
                <a:latin typeface="Gotham Medium" pitchFamily="50" charset="0"/>
                <a:ea typeface="+mn-lt"/>
                <a:cs typeface="+mn-lt"/>
              </a:rPr>
              <a:t>Reflect </a:t>
            </a:r>
            <a:r>
              <a:rPr lang="en-US" dirty="0">
                <a:latin typeface="Gotham Medium" pitchFamily="50" charset="0"/>
                <a:ea typeface="+mn-lt"/>
                <a:cs typeface="+mn-lt"/>
              </a:rPr>
              <a:t>on experience with Omega-3 fatty acids</a:t>
            </a:r>
            <a:endParaRPr lang="en-US" dirty="0">
              <a:latin typeface="Gotham Medium" pitchFamily="50" charset="0"/>
              <a:cs typeface="Calibri"/>
            </a:endParaRPr>
          </a:p>
        </p:txBody>
      </p:sp>
      <p:pic>
        <p:nvPicPr>
          <p:cNvPr id="6" name="Picture 5">
            <a:extLst>
              <a:ext uri="{FF2B5EF4-FFF2-40B4-BE49-F238E27FC236}">
                <a16:creationId xmlns:a16="http://schemas.microsoft.com/office/drawing/2014/main" id="{F32A7F58-A2A3-6A7B-B82F-49A2F768E18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35" y="1903767"/>
            <a:ext cx="231562" cy="231562"/>
          </a:xfrm>
          <a:prstGeom prst="rect">
            <a:avLst/>
          </a:prstGeom>
        </p:spPr>
      </p:pic>
      <p:pic>
        <p:nvPicPr>
          <p:cNvPr id="7" name="Picture 6">
            <a:extLst>
              <a:ext uri="{FF2B5EF4-FFF2-40B4-BE49-F238E27FC236}">
                <a16:creationId xmlns:a16="http://schemas.microsoft.com/office/drawing/2014/main" id="{172C64A9-A79C-31D8-2229-932913FFDE9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35" y="2495884"/>
            <a:ext cx="231562" cy="231562"/>
          </a:xfrm>
          <a:prstGeom prst="rect">
            <a:avLst/>
          </a:prstGeom>
        </p:spPr>
      </p:pic>
      <p:pic>
        <p:nvPicPr>
          <p:cNvPr id="8" name="Picture 7">
            <a:extLst>
              <a:ext uri="{FF2B5EF4-FFF2-40B4-BE49-F238E27FC236}">
                <a16:creationId xmlns:a16="http://schemas.microsoft.com/office/drawing/2014/main" id="{6638C2D2-FA41-D4AD-B2F1-4A61C80FCCD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3435" y="3429000"/>
            <a:ext cx="231562" cy="231562"/>
          </a:xfrm>
          <a:prstGeom prst="rect">
            <a:avLst/>
          </a:prstGeom>
        </p:spPr>
      </p:pic>
      <p:pic>
        <p:nvPicPr>
          <p:cNvPr id="9" name="Picture 8">
            <a:extLst>
              <a:ext uri="{FF2B5EF4-FFF2-40B4-BE49-F238E27FC236}">
                <a16:creationId xmlns:a16="http://schemas.microsoft.com/office/drawing/2014/main" id="{0FBFF7D0-09CC-93A5-3B81-3ECDAA74151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43" y="4413208"/>
            <a:ext cx="231562" cy="231562"/>
          </a:xfrm>
          <a:prstGeom prst="rect">
            <a:avLst/>
          </a:prstGeom>
        </p:spPr>
      </p:pic>
      <p:pic>
        <p:nvPicPr>
          <p:cNvPr id="10" name="Picture 9">
            <a:extLst>
              <a:ext uri="{FF2B5EF4-FFF2-40B4-BE49-F238E27FC236}">
                <a16:creationId xmlns:a16="http://schemas.microsoft.com/office/drawing/2014/main" id="{43DB71E4-79A5-40E2-5165-5131834D50C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0043" y="5346324"/>
            <a:ext cx="231562" cy="231562"/>
          </a:xfrm>
          <a:prstGeom prst="rect">
            <a:avLst/>
          </a:prstGeom>
        </p:spPr>
      </p:pic>
      <p:sp>
        <p:nvSpPr>
          <p:cNvPr id="5" name="Footer Placeholder 7">
            <a:extLst>
              <a:ext uri="{FF2B5EF4-FFF2-40B4-BE49-F238E27FC236}">
                <a16:creationId xmlns:a16="http://schemas.microsoft.com/office/drawing/2014/main" id="{DF9888D8-848C-6ED1-FB48-6DB8BCBCEA87}"/>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3573239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A86964-178E-6F44-0067-22DFBC5FF09C}"/>
              </a:ext>
            </a:extLst>
          </p:cNvPr>
          <p:cNvSpPr>
            <a:spLocks noGrp="1"/>
          </p:cNvSpPr>
          <p:nvPr>
            <p:ph type="title"/>
          </p:nvPr>
        </p:nvSpPr>
        <p:spPr>
          <a:xfrm>
            <a:off x="372140" y="365126"/>
            <a:ext cx="8367824" cy="1325563"/>
          </a:xfrm>
        </p:spPr>
        <p:txBody>
          <a:bodyPr>
            <a:normAutofit/>
          </a:bodyPr>
          <a:lstStyle/>
          <a:p>
            <a:r>
              <a:rPr lang="en-US" sz="3600" b="1" dirty="0">
                <a:effectLst/>
                <a:latin typeface="Gotham Bold" pitchFamily="50" charset="0"/>
                <a:ea typeface="Calibri" panose="020F0502020204030204" pitchFamily="34" charset="0"/>
                <a:cs typeface="Calibri"/>
              </a:rPr>
              <a:t>What are </a:t>
            </a:r>
            <a:r>
              <a:rPr lang="en-US" sz="3600" b="1" dirty="0">
                <a:latin typeface="Gotham Bold" pitchFamily="50" charset="0"/>
                <a:ea typeface="Calibri" panose="020F0502020204030204" pitchFamily="34" charset="0"/>
                <a:cs typeface="Calibri"/>
              </a:rPr>
              <a:t>Omega-3</a:t>
            </a:r>
            <a:r>
              <a:rPr lang="en-US" sz="3600" b="1" dirty="0">
                <a:effectLst/>
                <a:latin typeface="Gotham Bold" pitchFamily="50" charset="0"/>
                <a:ea typeface="Calibri" panose="020F0502020204030204" pitchFamily="34" charset="0"/>
                <a:cs typeface="Calibri"/>
              </a:rPr>
              <a:t> </a:t>
            </a:r>
            <a:r>
              <a:rPr lang="en-US" sz="3600" b="1" dirty="0">
                <a:latin typeface="Gotham Bold" pitchFamily="50" charset="0"/>
                <a:ea typeface="Calibri" panose="020F0502020204030204" pitchFamily="34" charset="0"/>
                <a:cs typeface="Calibri"/>
              </a:rPr>
              <a:t>Fatty</a:t>
            </a:r>
            <a:r>
              <a:rPr lang="en-US" sz="3600" b="1" dirty="0">
                <a:effectLst/>
                <a:latin typeface="Gotham Bold" pitchFamily="50" charset="0"/>
                <a:ea typeface="Calibri" panose="020F0502020204030204" pitchFamily="34" charset="0"/>
                <a:cs typeface="Calibri"/>
              </a:rPr>
              <a:t> </a:t>
            </a:r>
            <a:r>
              <a:rPr lang="en-US" sz="3600" b="1" dirty="0">
                <a:latin typeface="Gotham Bold" pitchFamily="50" charset="0"/>
                <a:ea typeface="Calibri" panose="020F0502020204030204" pitchFamily="34" charset="0"/>
                <a:cs typeface="Calibri"/>
              </a:rPr>
              <a:t>Acids</a:t>
            </a:r>
            <a:r>
              <a:rPr lang="en-US" sz="3600" b="1" dirty="0">
                <a:effectLst/>
                <a:latin typeface="Gotham Bold" pitchFamily="50" charset="0"/>
                <a:ea typeface="Calibri" panose="020F0502020204030204" pitchFamily="34" charset="0"/>
                <a:cs typeface="Calibri"/>
              </a:rPr>
              <a:t>?</a:t>
            </a:r>
            <a:endParaRPr lang="en-US" sz="3600" dirty="0">
              <a:latin typeface="Gotham Bold" pitchFamily="50" charset="0"/>
            </a:endParaRPr>
          </a:p>
        </p:txBody>
      </p:sp>
      <p:pic>
        <p:nvPicPr>
          <p:cNvPr id="3" name="Picture 2">
            <a:extLst>
              <a:ext uri="{FF2B5EF4-FFF2-40B4-BE49-F238E27FC236}">
                <a16:creationId xmlns:a16="http://schemas.microsoft.com/office/drawing/2014/main" id="{F5BAEFAA-8360-F5B0-7DE4-A8843A1483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8663" y="2151221"/>
            <a:ext cx="2668202" cy="2668202"/>
          </a:xfrm>
          <a:prstGeom prst="rect">
            <a:avLst/>
          </a:prstGeom>
        </p:spPr>
      </p:pic>
      <p:sp>
        <p:nvSpPr>
          <p:cNvPr id="6" name="TextBox 5">
            <a:extLst>
              <a:ext uri="{FF2B5EF4-FFF2-40B4-BE49-F238E27FC236}">
                <a16:creationId xmlns:a16="http://schemas.microsoft.com/office/drawing/2014/main" id="{24670837-0414-545C-44EC-C7579F530497}"/>
              </a:ext>
            </a:extLst>
          </p:cNvPr>
          <p:cNvSpPr txBox="1"/>
          <p:nvPr/>
        </p:nvSpPr>
        <p:spPr>
          <a:xfrm>
            <a:off x="619323" y="2669714"/>
            <a:ext cx="1966881" cy="1631216"/>
          </a:xfrm>
          <a:prstGeom prst="rect">
            <a:avLst/>
          </a:prstGeom>
          <a:noFill/>
        </p:spPr>
        <p:txBody>
          <a:bodyPr wrap="square">
            <a:spAutoFit/>
          </a:bodyPr>
          <a:lstStyle/>
          <a:p>
            <a:pPr marR="0" lvl="0" algn="ctr">
              <a:spcBef>
                <a:spcPts val="0"/>
              </a:spcBef>
              <a:spcAft>
                <a:spcPts val="0"/>
              </a:spcAft>
            </a:pPr>
            <a:r>
              <a:rPr lang="en-US" sz="2000">
                <a:effectLst/>
                <a:latin typeface="Gotham Medium" pitchFamily="50" charset="0"/>
                <a:ea typeface="Calibri" panose="020F0502020204030204" pitchFamily="34" charset="0"/>
                <a:cs typeface="Calibri" panose="020F0502020204030204" pitchFamily="34" charset="0"/>
              </a:rPr>
              <a:t>Omega-3 fatty acids are fats that are found in various foods</a:t>
            </a:r>
          </a:p>
        </p:txBody>
      </p:sp>
      <p:pic>
        <p:nvPicPr>
          <p:cNvPr id="5" name="Picture 4">
            <a:extLst>
              <a:ext uri="{FF2B5EF4-FFF2-40B4-BE49-F238E27FC236}">
                <a16:creationId xmlns:a16="http://schemas.microsoft.com/office/drawing/2014/main" id="{B4C437A9-DFB5-C791-01CF-C61A930BB5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6289" y="2144984"/>
            <a:ext cx="2668202" cy="2668202"/>
          </a:xfrm>
          <a:prstGeom prst="rect">
            <a:avLst/>
          </a:prstGeom>
        </p:spPr>
      </p:pic>
      <p:sp>
        <p:nvSpPr>
          <p:cNvPr id="7" name="TextBox 6">
            <a:extLst>
              <a:ext uri="{FF2B5EF4-FFF2-40B4-BE49-F238E27FC236}">
                <a16:creationId xmlns:a16="http://schemas.microsoft.com/office/drawing/2014/main" id="{C9C0A167-28CB-7ED8-270F-EE94F988DEE6}"/>
              </a:ext>
            </a:extLst>
          </p:cNvPr>
          <p:cNvSpPr txBox="1"/>
          <p:nvPr/>
        </p:nvSpPr>
        <p:spPr>
          <a:xfrm>
            <a:off x="3514477" y="2600197"/>
            <a:ext cx="2131826" cy="1631216"/>
          </a:xfrm>
          <a:prstGeom prst="rect">
            <a:avLst/>
          </a:prstGeom>
          <a:noFill/>
        </p:spPr>
        <p:txBody>
          <a:bodyPr wrap="square">
            <a:spAutoFit/>
          </a:bodyPr>
          <a:lstStyle/>
          <a:p>
            <a:pPr marR="0" lvl="0" algn="ctr">
              <a:spcBef>
                <a:spcPts val="0"/>
              </a:spcBef>
              <a:spcAft>
                <a:spcPts val="0"/>
              </a:spcAft>
            </a:pPr>
            <a:r>
              <a:rPr lang="en-US" sz="2000">
                <a:effectLst/>
                <a:latin typeface="Gotham Medium" pitchFamily="50" charset="0"/>
                <a:ea typeface="Calibri" panose="020F0502020204030204" pitchFamily="34" charset="0"/>
                <a:cs typeface="Calibri" panose="020F0502020204030204" pitchFamily="34" charset="0"/>
              </a:rPr>
              <a:t>They are 3 types of Omega-3 fatty acids: DHA, EPA &amp; ALA</a:t>
            </a:r>
          </a:p>
        </p:txBody>
      </p:sp>
      <p:pic>
        <p:nvPicPr>
          <p:cNvPr id="8" name="Picture 7">
            <a:extLst>
              <a:ext uri="{FF2B5EF4-FFF2-40B4-BE49-F238E27FC236}">
                <a16:creationId xmlns:a16="http://schemas.microsoft.com/office/drawing/2014/main" id="{259FAB41-15BB-FEF9-0BCE-9B7DBAE1AF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23915" y="2151221"/>
            <a:ext cx="2668202" cy="2668202"/>
          </a:xfrm>
          <a:prstGeom prst="rect">
            <a:avLst/>
          </a:prstGeom>
        </p:spPr>
      </p:pic>
      <p:sp>
        <p:nvSpPr>
          <p:cNvPr id="9" name="TextBox 8">
            <a:extLst>
              <a:ext uri="{FF2B5EF4-FFF2-40B4-BE49-F238E27FC236}">
                <a16:creationId xmlns:a16="http://schemas.microsoft.com/office/drawing/2014/main" id="{2D59B974-AD0A-F2B4-FB9D-9ED4775A0995}"/>
              </a:ext>
            </a:extLst>
          </p:cNvPr>
          <p:cNvSpPr txBox="1"/>
          <p:nvPr/>
        </p:nvSpPr>
        <p:spPr>
          <a:xfrm>
            <a:off x="6574575" y="2878990"/>
            <a:ext cx="1966881" cy="1323439"/>
          </a:xfrm>
          <a:prstGeom prst="rect">
            <a:avLst/>
          </a:prstGeom>
          <a:noFill/>
        </p:spPr>
        <p:txBody>
          <a:bodyPr wrap="square">
            <a:spAutoFit/>
          </a:bodyPr>
          <a:lstStyle/>
          <a:p>
            <a:pPr marR="0" lvl="0" algn="ctr">
              <a:spcBef>
                <a:spcPts val="0"/>
              </a:spcBef>
              <a:spcAft>
                <a:spcPts val="0"/>
              </a:spcAft>
            </a:pPr>
            <a:r>
              <a:rPr lang="en-US" sz="2000">
                <a:effectLst/>
                <a:latin typeface="Gotham Medium" pitchFamily="50" charset="0"/>
                <a:ea typeface="Calibri" panose="020F0502020204030204" pitchFamily="34" charset="0"/>
                <a:cs typeface="Calibri" panose="020F0502020204030204" pitchFamily="34" charset="0"/>
              </a:rPr>
              <a:t>They have beneficial effects on the brain</a:t>
            </a:r>
          </a:p>
        </p:txBody>
      </p:sp>
      <p:pic>
        <p:nvPicPr>
          <p:cNvPr id="10" name="Picture 9">
            <a:extLst>
              <a:ext uri="{FF2B5EF4-FFF2-40B4-BE49-F238E27FC236}">
                <a16:creationId xmlns:a16="http://schemas.microsoft.com/office/drawing/2014/main" id="{54C8E396-6E93-32D1-E574-E7848DF22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91482" y="4784496"/>
            <a:ext cx="1728489" cy="1763765"/>
          </a:xfrm>
          <a:prstGeom prst="rect">
            <a:avLst/>
          </a:prstGeom>
        </p:spPr>
      </p:pic>
      <p:pic>
        <p:nvPicPr>
          <p:cNvPr id="11" name="Picture 10">
            <a:extLst>
              <a:ext uri="{FF2B5EF4-FFF2-40B4-BE49-F238E27FC236}">
                <a16:creationId xmlns:a16="http://schemas.microsoft.com/office/drawing/2014/main" id="{3ABF7853-8E2A-8427-3B68-2027042A5B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48762" y="1189881"/>
            <a:ext cx="1050673" cy="1072115"/>
          </a:xfrm>
          <a:prstGeom prst="rect">
            <a:avLst/>
          </a:prstGeom>
        </p:spPr>
      </p:pic>
      <p:pic>
        <p:nvPicPr>
          <p:cNvPr id="12" name="Picture 11">
            <a:extLst>
              <a:ext uri="{FF2B5EF4-FFF2-40B4-BE49-F238E27FC236}">
                <a16:creationId xmlns:a16="http://schemas.microsoft.com/office/drawing/2014/main" id="{9809732B-62E1-9239-9318-9F33C84788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5582" y="5002329"/>
            <a:ext cx="1728489" cy="1763765"/>
          </a:xfrm>
          <a:prstGeom prst="rect">
            <a:avLst/>
          </a:prstGeom>
        </p:spPr>
      </p:pic>
      <p:pic>
        <p:nvPicPr>
          <p:cNvPr id="13" name="Picture 12">
            <a:extLst>
              <a:ext uri="{FF2B5EF4-FFF2-40B4-BE49-F238E27FC236}">
                <a16:creationId xmlns:a16="http://schemas.microsoft.com/office/drawing/2014/main" id="{56A6AEB7-5D0B-0693-3016-F3B42C19B49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534035" y="5148213"/>
            <a:ext cx="2411858" cy="2461080"/>
          </a:xfrm>
          <a:prstGeom prst="rect">
            <a:avLst/>
          </a:prstGeom>
        </p:spPr>
      </p:pic>
      <p:pic>
        <p:nvPicPr>
          <p:cNvPr id="14" name="Picture 13">
            <a:extLst>
              <a:ext uri="{FF2B5EF4-FFF2-40B4-BE49-F238E27FC236}">
                <a16:creationId xmlns:a16="http://schemas.microsoft.com/office/drawing/2014/main" id="{F49A9947-5CF6-0123-E216-C0E01AE791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13494" y="4981064"/>
            <a:ext cx="1050673" cy="1072115"/>
          </a:xfrm>
          <a:prstGeom prst="rect">
            <a:avLst/>
          </a:prstGeom>
        </p:spPr>
      </p:pic>
      <p:pic>
        <p:nvPicPr>
          <p:cNvPr id="15" name="Picture 14">
            <a:extLst>
              <a:ext uri="{FF2B5EF4-FFF2-40B4-BE49-F238E27FC236}">
                <a16:creationId xmlns:a16="http://schemas.microsoft.com/office/drawing/2014/main" id="{F39F8291-5477-67D9-A48D-C372DDED5A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62369" y="5619323"/>
            <a:ext cx="1123835" cy="1146771"/>
          </a:xfrm>
          <a:prstGeom prst="rect">
            <a:avLst/>
          </a:prstGeom>
        </p:spPr>
      </p:pic>
      <p:sp>
        <p:nvSpPr>
          <p:cNvPr id="4" name="Footer Placeholder 7">
            <a:extLst>
              <a:ext uri="{FF2B5EF4-FFF2-40B4-BE49-F238E27FC236}">
                <a16:creationId xmlns:a16="http://schemas.microsoft.com/office/drawing/2014/main" id="{9F9E2F9D-2879-A95E-9DAC-0846E0CD2ABF}"/>
              </a:ext>
            </a:extLst>
          </p:cNvPr>
          <p:cNvSpPr>
            <a:spLocks noGrp="1"/>
          </p:cNvSpPr>
          <p:nvPr>
            <p:ph type="ftr" sz="quarter" idx="11"/>
          </p:nvPr>
        </p:nvSpPr>
        <p:spPr>
          <a:xfrm>
            <a:off x="3028950" y="6356351"/>
            <a:ext cx="3086100" cy="365125"/>
          </a:xfrm>
        </p:spPr>
        <p:txBody>
          <a:bodyPr/>
          <a:lstStyle/>
          <a:p>
            <a:r>
              <a:rPr lang="en-US"/>
              <a:t>© University of Central Florida</a:t>
            </a:r>
          </a:p>
        </p:txBody>
      </p:sp>
    </p:spTree>
    <p:extLst>
      <p:ext uri="{BB962C8B-B14F-4D97-AF65-F5344CB8AC3E}">
        <p14:creationId xmlns:p14="http://schemas.microsoft.com/office/powerpoint/2010/main" val="1923381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E1E7B2-0F18-1F0F-A3A0-BE97530B5331}"/>
              </a:ext>
            </a:extLst>
          </p:cNvPr>
          <p:cNvSpPr>
            <a:spLocks noGrp="1"/>
          </p:cNvSpPr>
          <p:nvPr>
            <p:ph idx="1"/>
          </p:nvPr>
        </p:nvSpPr>
        <p:spPr>
          <a:xfrm>
            <a:off x="4231758" y="1251637"/>
            <a:ext cx="4593266" cy="3034613"/>
          </a:xfrm>
        </p:spPr>
        <p:txBody>
          <a:bodyPr>
            <a:normAutofit/>
          </a:bodyPr>
          <a:lstStyle/>
          <a:p>
            <a:pPr marL="342900" indent="-342900">
              <a:spcBef>
                <a:spcPts val="0"/>
              </a:spcBef>
              <a:buFont typeface="Calibri" panose="020F0502020204030204" pitchFamily="34" charset="0"/>
              <a:buChar char="-"/>
            </a:pPr>
            <a:r>
              <a:rPr lang="en-US" sz="2400" dirty="0">
                <a:effectLst/>
                <a:latin typeface="Gotham Medium" pitchFamily="50" charset="0"/>
                <a:ea typeface="Calibri" panose="020F0502020204030204" pitchFamily="34" charset="0"/>
                <a:cs typeface="Calibri"/>
              </a:rPr>
              <a:t>Strong scientific evidence shows that </a:t>
            </a:r>
            <a:r>
              <a:rPr lang="en-US" sz="2400" dirty="0">
                <a:latin typeface="Gotham Medium" pitchFamily="50" charset="0"/>
                <a:ea typeface="Calibri" panose="020F0502020204030204" pitchFamily="34" charset="0"/>
                <a:cs typeface="Calibri"/>
              </a:rPr>
              <a:t>Omega-3</a:t>
            </a:r>
            <a:r>
              <a:rPr lang="en-US" sz="2400" dirty="0">
                <a:effectLst/>
                <a:latin typeface="Gotham Medium" pitchFamily="50" charset="0"/>
                <a:ea typeface="Calibri" panose="020F0502020204030204" pitchFamily="34" charset="0"/>
                <a:cs typeface="Calibri"/>
              </a:rPr>
              <a:t> fatty acids are important for promotion of health</a:t>
            </a:r>
            <a:r>
              <a:rPr lang="en-US" sz="2400" dirty="0">
                <a:latin typeface="Gotham Medium" pitchFamily="50" charset="0"/>
                <a:ea typeface="Calibri" panose="020F0502020204030204" pitchFamily="34" charset="0"/>
                <a:cs typeface="Calibri"/>
              </a:rPr>
              <a:t> in the </a:t>
            </a:r>
            <a:r>
              <a:rPr lang="en-US" sz="2400" b="1" dirty="0">
                <a:latin typeface="Gotham Medium" pitchFamily="50" charset="0"/>
                <a:ea typeface="Calibri" panose="020F0502020204030204" pitchFamily="34" charset="0"/>
                <a:cs typeface="Calibri"/>
              </a:rPr>
              <a:t>brain</a:t>
            </a:r>
            <a:r>
              <a:rPr lang="en-US" sz="2400" dirty="0">
                <a:effectLst/>
                <a:latin typeface="Gotham Medium" pitchFamily="50" charset="0"/>
                <a:ea typeface="Calibri" panose="020F0502020204030204" pitchFamily="34" charset="0"/>
                <a:cs typeface="Calibri"/>
              </a:rPr>
              <a:t>, and prevention of symptoms of </a:t>
            </a:r>
            <a:r>
              <a:rPr lang="en-US" sz="2400" b="1" dirty="0">
                <a:effectLst/>
                <a:latin typeface="Gotham Medium" pitchFamily="50" charset="0"/>
                <a:ea typeface="Calibri" panose="020F0502020204030204" pitchFamily="34" charset="0"/>
                <a:cs typeface="Calibri"/>
              </a:rPr>
              <a:t>depression</a:t>
            </a:r>
            <a:r>
              <a:rPr lang="en-US" sz="2400" dirty="0">
                <a:effectLst/>
                <a:latin typeface="Gotham Medium" pitchFamily="50" charset="0"/>
                <a:ea typeface="Calibri" panose="020F0502020204030204" pitchFamily="34" charset="0"/>
                <a:cs typeface="Calibri"/>
              </a:rPr>
              <a:t> and </a:t>
            </a:r>
            <a:r>
              <a:rPr lang="en-US" sz="2400" b="1" dirty="0">
                <a:effectLst/>
                <a:latin typeface="Gotham Medium" pitchFamily="50" charset="0"/>
                <a:ea typeface="Calibri" panose="020F0502020204030204" pitchFamily="34" charset="0"/>
                <a:cs typeface="Calibri"/>
              </a:rPr>
              <a:t>anxiety </a:t>
            </a:r>
            <a:r>
              <a:rPr lang="en-US" sz="2400" dirty="0">
                <a:effectLst/>
                <a:latin typeface="Gotham Medium" pitchFamily="50" charset="0"/>
                <a:ea typeface="Calibri" panose="020F0502020204030204" pitchFamily="34" charset="0"/>
                <a:cs typeface="Calibri"/>
              </a:rPr>
              <a:t>by acting in the brain.</a:t>
            </a:r>
          </a:p>
        </p:txBody>
      </p:sp>
      <p:sp>
        <p:nvSpPr>
          <p:cNvPr id="6" name="Oval 5">
            <a:extLst>
              <a:ext uri="{FF2B5EF4-FFF2-40B4-BE49-F238E27FC236}">
                <a16:creationId xmlns:a16="http://schemas.microsoft.com/office/drawing/2014/main" id="{22DA058F-D6F5-5FDA-E841-59C00D11DC09}"/>
              </a:ext>
            </a:extLst>
          </p:cNvPr>
          <p:cNvSpPr/>
          <p:nvPr/>
        </p:nvSpPr>
        <p:spPr>
          <a:xfrm>
            <a:off x="318976" y="446566"/>
            <a:ext cx="3912782" cy="3913632"/>
          </a:xfrm>
          <a:prstGeom prst="ellipse">
            <a:avLst/>
          </a:prstGeom>
          <a:solidFill>
            <a:srgbClr val="009681"/>
          </a:solidFill>
          <a:ln>
            <a:solidFill>
              <a:srgbClr val="00968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0B5B4D0-7D3B-0A8B-B74A-A205A366FCD4}"/>
              </a:ext>
            </a:extLst>
          </p:cNvPr>
          <p:cNvSpPr txBox="1"/>
          <p:nvPr/>
        </p:nvSpPr>
        <p:spPr>
          <a:xfrm>
            <a:off x="561281" y="1272183"/>
            <a:ext cx="3428173" cy="2554545"/>
          </a:xfrm>
          <a:prstGeom prst="rect">
            <a:avLst/>
          </a:prstGeom>
          <a:noFill/>
        </p:spPr>
        <p:txBody>
          <a:bodyPr wrap="square">
            <a:spAutoFit/>
          </a:bodyPr>
          <a:lstStyle/>
          <a:p>
            <a:pPr marR="0" lvl="0" algn="ctr">
              <a:spcBef>
                <a:spcPts val="0"/>
              </a:spcBef>
              <a:spcAft>
                <a:spcPts val="0"/>
              </a:spcAft>
            </a:pPr>
            <a:r>
              <a:rPr lang="en-US" sz="3200" b="1">
                <a:solidFill>
                  <a:schemeClr val="bg1"/>
                </a:solidFill>
                <a:effectLst/>
                <a:latin typeface="Gotham Bold" pitchFamily="50" charset="0"/>
                <a:ea typeface="Calibri" panose="020F0502020204030204" pitchFamily="34" charset="0"/>
                <a:cs typeface="Calibri"/>
              </a:rPr>
              <a:t>Why </a:t>
            </a:r>
            <a:r>
              <a:rPr lang="en-US" sz="3200" b="1">
                <a:solidFill>
                  <a:schemeClr val="bg1"/>
                </a:solidFill>
                <a:latin typeface="Gotham Bold" pitchFamily="50" charset="0"/>
                <a:ea typeface="Calibri" panose="020F0502020204030204" pitchFamily="34" charset="0"/>
                <a:cs typeface="Calibri"/>
              </a:rPr>
              <a:t>Omega-3</a:t>
            </a:r>
            <a:r>
              <a:rPr lang="en-US" sz="3200" b="1">
                <a:solidFill>
                  <a:schemeClr val="bg1"/>
                </a:solidFill>
                <a:effectLst/>
                <a:latin typeface="Gotham Bold" pitchFamily="50" charset="0"/>
                <a:ea typeface="Calibri" panose="020F0502020204030204" pitchFamily="34" charset="0"/>
                <a:cs typeface="Calibri"/>
              </a:rPr>
              <a:t> </a:t>
            </a:r>
            <a:r>
              <a:rPr lang="en-US" sz="3200" b="1">
                <a:solidFill>
                  <a:schemeClr val="bg1"/>
                </a:solidFill>
                <a:latin typeface="Gotham Bold" pitchFamily="50" charset="0"/>
                <a:ea typeface="Calibri" panose="020F0502020204030204" pitchFamily="34" charset="0"/>
                <a:cs typeface="Calibri"/>
              </a:rPr>
              <a:t>Fatty</a:t>
            </a:r>
            <a:r>
              <a:rPr lang="en-US" sz="3200" b="1">
                <a:solidFill>
                  <a:schemeClr val="bg1"/>
                </a:solidFill>
                <a:effectLst/>
                <a:latin typeface="Gotham Bold" pitchFamily="50" charset="0"/>
                <a:ea typeface="Calibri" panose="020F0502020204030204" pitchFamily="34" charset="0"/>
                <a:cs typeface="Calibri"/>
              </a:rPr>
              <a:t> </a:t>
            </a:r>
            <a:r>
              <a:rPr lang="en-US" sz="3200" b="1">
                <a:solidFill>
                  <a:schemeClr val="bg1"/>
                </a:solidFill>
                <a:latin typeface="Gotham Bold" pitchFamily="50" charset="0"/>
                <a:ea typeface="Calibri" panose="020F0502020204030204" pitchFamily="34" charset="0"/>
                <a:cs typeface="Calibri"/>
              </a:rPr>
              <a:t>Acids</a:t>
            </a:r>
            <a:r>
              <a:rPr lang="en-US" sz="3200" b="1">
                <a:solidFill>
                  <a:schemeClr val="bg1"/>
                </a:solidFill>
                <a:effectLst/>
                <a:latin typeface="Gotham Bold" pitchFamily="50" charset="0"/>
                <a:ea typeface="Calibri" panose="020F0502020204030204" pitchFamily="34" charset="0"/>
                <a:cs typeface="Calibri"/>
              </a:rPr>
              <a:t> are </a:t>
            </a:r>
            <a:r>
              <a:rPr lang="en-US" sz="3200" b="1">
                <a:solidFill>
                  <a:schemeClr val="bg1"/>
                </a:solidFill>
                <a:latin typeface="Gotham Bold" pitchFamily="50" charset="0"/>
                <a:ea typeface="Calibri" panose="020F0502020204030204" pitchFamily="34" charset="0"/>
                <a:cs typeface="Calibri"/>
              </a:rPr>
              <a:t>Important</a:t>
            </a:r>
            <a:r>
              <a:rPr lang="en-US" sz="3200" b="1">
                <a:solidFill>
                  <a:schemeClr val="bg1"/>
                </a:solidFill>
                <a:effectLst/>
                <a:latin typeface="Gotham Bold" pitchFamily="50" charset="0"/>
                <a:ea typeface="Calibri" panose="020F0502020204030204" pitchFamily="34" charset="0"/>
                <a:cs typeface="Calibri"/>
              </a:rPr>
              <a:t> </a:t>
            </a:r>
            <a:r>
              <a:rPr lang="en-US" sz="3200" b="1">
                <a:solidFill>
                  <a:schemeClr val="bg1"/>
                </a:solidFill>
                <a:latin typeface="Gotham Bold" pitchFamily="50" charset="0"/>
                <a:ea typeface="Calibri" panose="020F0502020204030204" pitchFamily="34" charset="0"/>
                <a:cs typeface="Calibri"/>
              </a:rPr>
              <a:t>for Health Promotion</a:t>
            </a:r>
            <a:r>
              <a:rPr lang="en-US" sz="3200" b="1">
                <a:solidFill>
                  <a:schemeClr val="bg1"/>
                </a:solidFill>
                <a:effectLst/>
                <a:latin typeface="Gotham Bold" pitchFamily="50" charset="0"/>
                <a:ea typeface="Calibri" panose="020F0502020204030204" pitchFamily="34" charset="0"/>
                <a:cs typeface="Calibri"/>
              </a:rPr>
              <a:t>?</a:t>
            </a:r>
            <a:endParaRPr lang="en-US" sz="3200">
              <a:solidFill>
                <a:schemeClr val="bg1"/>
              </a:solidFill>
              <a:effectLst/>
              <a:latin typeface="Gotham Bold" pitchFamily="50" charset="0"/>
              <a:ea typeface="Calibri" panose="020F0502020204030204" pitchFamily="34" charset="0"/>
              <a:cs typeface="Calibri" panose="020F0502020204030204" pitchFamily="34" charset="0"/>
            </a:endParaRPr>
          </a:p>
        </p:txBody>
      </p:sp>
      <p:sp>
        <p:nvSpPr>
          <p:cNvPr id="8" name="Content Placeholder 2">
            <a:extLst>
              <a:ext uri="{FF2B5EF4-FFF2-40B4-BE49-F238E27FC236}">
                <a16:creationId xmlns:a16="http://schemas.microsoft.com/office/drawing/2014/main" id="{173190D4-4B9D-3083-3FE1-91579BB1AE48}"/>
              </a:ext>
            </a:extLst>
          </p:cNvPr>
          <p:cNvSpPr txBox="1">
            <a:spLocks/>
          </p:cNvSpPr>
          <p:nvPr/>
        </p:nvSpPr>
        <p:spPr>
          <a:xfrm>
            <a:off x="2437356" y="4421047"/>
            <a:ext cx="6387668" cy="118531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spcBef>
                <a:spcPts val="0"/>
              </a:spcBef>
              <a:buFont typeface="Calibri" panose="020F0502020204030204" pitchFamily="34" charset="0"/>
              <a:buChar char="-"/>
            </a:pPr>
            <a:r>
              <a:rPr lang="en-US" sz="2400">
                <a:latin typeface="Gotham Medium" pitchFamily="50" charset="0"/>
                <a:ea typeface="Calibri" panose="020F0502020204030204" pitchFamily="34" charset="0"/>
                <a:cs typeface="Calibri"/>
              </a:rPr>
              <a:t>Omega-3 fatty acids do not replace treatment for symptoms of anxiety or depression.</a:t>
            </a:r>
          </a:p>
          <a:p>
            <a:endParaRPr lang="en-US"/>
          </a:p>
        </p:txBody>
      </p:sp>
      <p:pic>
        <p:nvPicPr>
          <p:cNvPr id="9" name="Picture 8">
            <a:extLst>
              <a:ext uri="{FF2B5EF4-FFF2-40B4-BE49-F238E27FC236}">
                <a16:creationId xmlns:a16="http://schemas.microsoft.com/office/drawing/2014/main" id="{5FDECEE0-119D-8C5A-ACAD-FE17A405BB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5618" y="3738990"/>
            <a:ext cx="1336831" cy="1364114"/>
          </a:xfrm>
          <a:prstGeom prst="rect">
            <a:avLst/>
          </a:prstGeom>
        </p:spPr>
      </p:pic>
      <p:pic>
        <p:nvPicPr>
          <p:cNvPr id="10" name="Picture 9">
            <a:extLst>
              <a:ext uri="{FF2B5EF4-FFF2-40B4-BE49-F238E27FC236}">
                <a16:creationId xmlns:a16="http://schemas.microsoft.com/office/drawing/2014/main" id="{F0B8D6A7-156D-B66B-613F-07810AA19D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53258" y="5562161"/>
            <a:ext cx="1050673" cy="1072115"/>
          </a:xfrm>
          <a:prstGeom prst="rect">
            <a:avLst/>
          </a:prstGeom>
        </p:spPr>
      </p:pic>
      <p:pic>
        <p:nvPicPr>
          <p:cNvPr id="11" name="Picture 10">
            <a:extLst>
              <a:ext uri="{FF2B5EF4-FFF2-40B4-BE49-F238E27FC236}">
                <a16:creationId xmlns:a16="http://schemas.microsoft.com/office/drawing/2014/main" id="{3A242E19-95DD-4E37-4268-EBE4C62EC7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8614" y="5448015"/>
            <a:ext cx="1728489" cy="1763765"/>
          </a:xfrm>
          <a:prstGeom prst="rect">
            <a:avLst/>
          </a:prstGeom>
        </p:spPr>
      </p:pic>
      <p:pic>
        <p:nvPicPr>
          <p:cNvPr id="12" name="Picture 11">
            <a:extLst>
              <a:ext uri="{FF2B5EF4-FFF2-40B4-BE49-F238E27FC236}">
                <a16:creationId xmlns:a16="http://schemas.microsoft.com/office/drawing/2014/main" id="{1FC9B6CE-726D-0ADA-8D4D-51E01054E4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34035" y="5148213"/>
            <a:ext cx="2411858" cy="2461080"/>
          </a:xfrm>
          <a:prstGeom prst="rect">
            <a:avLst/>
          </a:prstGeom>
        </p:spPr>
      </p:pic>
      <p:pic>
        <p:nvPicPr>
          <p:cNvPr id="13" name="Picture 12">
            <a:extLst>
              <a:ext uri="{FF2B5EF4-FFF2-40B4-BE49-F238E27FC236}">
                <a16:creationId xmlns:a16="http://schemas.microsoft.com/office/drawing/2014/main" id="{4EA86F0B-9330-2D75-1D0C-2110C539C8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13506" y="5705689"/>
            <a:ext cx="1050673" cy="1072115"/>
          </a:xfrm>
          <a:prstGeom prst="rect">
            <a:avLst/>
          </a:prstGeom>
        </p:spPr>
      </p:pic>
      <p:pic>
        <p:nvPicPr>
          <p:cNvPr id="14" name="Picture 13">
            <a:extLst>
              <a:ext uri="{FF2B5EF4-FFF2-40B4-BE49-F238E27FC236}">
                <a16:creationId xmlns:a16="http://schemas.microsoft.com/office/drawing/2014/main" id="{44A55FDE-5B9D-4A82-6E66-6179B3BB57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81480" y="4988776"/>
            <a:ext cx="1123835" cy="1146771"/>
          </a:xfrm>
          <a:prstGeom prst="rect">
            <a:avLst/>
          </a:prstGeom>
        </p:spPr>
      </p:pic>
      <p:pic>
        <p:nvPicPr>
          <p:cNvPr id="15" name="Picture 14">
            <a:extLst>
              <a:ext uri="{FF2B5EF4-FFF2-40B4-BE49-F238E27FC236}">
                <a16:creationId xmlns:a16="http://schemas.microsoft.com/office/drawing/2014/main" id="{E7E94D71-09C5-E280-A8BF-79E858A159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6" y="68276"/>
            <a:ext cx="1050673" cy="1072115"/>
          </a:xfrm>
          <a:prstGeom prst="rect">
            <a:avLst/>
          </a:prstGeom>
        </p:spPr>
      </p:pic>
      <p:pic>
        <p:nvPicPr>
          <p:cNvPr id="16" name="Picture 15">
            <a:extLst>
              <a:ext uri="{FF2B5EF4-FFF2-40B4-BE49-F238E27FC236}">
                <a16:creationId xmlns:a16="http://schemas.microsoft.com/office/drawing/2014/main" id="{70358C64-62B6-DDC2-34DE-0323B4B5CC1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4574" y="-623374"/>
            <a:ext cx="1728489" cy="1763765"/>
          </a:xfrm>
          <a:prstGeom prst="rect">
            <a:avLst/>
          </a:prstGeom>
        </p:spPr>
      </p:pic>
      <p:sp>
        <p:nvSpPr>
          <p:cNvPr id="2" name="Footer Placeholder 7">
            <a:extLst>
              <a:ext uri="{FF2B5EF4-FFF2-40B4-BE49-F238E27FC236}">
                <a16:creationId xmlns:a16="http://schemas.microsoft.com/office/drawing/2014/main" id="{F564DAA1-EC59-B881-9C98-2D1C9B574CCE}"/>
              </a:ext>
            </a:extLst>
          </p:cNvPr>
          <p:cNvSpPr>
            <a:spLocks noGrp="1"/>
          </p:cNvSpPr>
          <p:nvPr>
            <p:ph type="ftr" sz="quarter" idx="11"/>
          </p:nvPr>
        </p:nvSpPr>
        <p:spPr>
          <a:xfrm>
            <a:off x="3028950" y="6356351"/>
            <a:ext cx="3086100" cy="365125"/>
          </a:xfrm>
        </p:spPr>
        <p:txBody>
          <a:bodyPr/>
          <a:lstStyle/>
          <a:p>
            <a:r>
              <a:rPr lang="en-US"/>
              <a:t>© University of Central Florida</a:t>
            </a:r>
          </a:p>
        </p:txBody>
      </p:sp>
      <p:sp>
        <p:nvSpPr>
          <p:cNvPr id="4" name="TextBox 3">
            <a:extLst>
              <a:ext uri="{FF2B5EF4-FFF2-40B4-BE49-F238E27FC236}">
                <a16:creationId xmlns:a16="http://schemas.microsoft.com/office/drawing/2014/main" id="{1010A01D-961B-38D1-E683-D0C4D94F9EC5}"/>
              </a:ext>
            </a:extLst>
          </p:cNvPr>
          <p:cNvSpPr txBox="1"/>
          <p:nvPr/>
        </p:nvSpPr>
        <p:spPr>
          <a:xfrm>
            <a:off x="5741343" y="5715430"/>
            <a:ext cx="3186205" cy="646331"/>
          </a:xfrm>
          <a:prstGeom prst="rect">
            <a:avLst/>
          </a:prstGeom>
          <a:noFill/>
        </p:spPr>
        <p:txBody>
          <a:bodyPr wrap="square" rtlCol="0">
            <a:spAutoFit/>
          </a:bodyPr>
          <a:lstStyle/>
          <a:p>
            <a:pPr algn="r"/>
            <a:r>
              <a:rPr lang="en-US" dirty="0"/>
              <a:t>Su, et al., 2018. </a:t>
            </a:r>
          </a:p>
          <a:p>
            <a:pPr algn="r"/>
            <a:r>
              <a:rPr lang="en-US" dirty="0"/>
              <a:t>Liao, et al., 2019.</a:t>
            </a:r>
          </a:p>
        </p:txBody>
      </p:sp>
    </p:spTree>
    <p:extLst>
      <p:ext uri="{BB962C8B-B14F-4D97-AF65-F5344CB8AC3E}">
        <p14:creationId xmlns:p14="http://schemas.microsoft.com/office/powerpoint/2010/main" val="3342677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E1CC649-14EA-6661-1AB6-19751F29B0F1}"/>
              </a:ext>
            </a:extLst>
          </p:cNvPr>
          <p:cNvPicPr>
            <a:picLocks noChangeAspect="1"/>
          </p:cNvPicPr>
          <p:nvPr/>
        </p:nvPicPr>
        <p:blipFill rotWithShape="1">
          <a:blip r:embed="rId3">
            <a:extLst>
              <a:ext uri="{28A0092B-C50C-407E-A947-70E740481C1C}">
                <a14:useLocalDpi xmlns:a14="http://schemas.microsoft.com/office/drawing/2010/main" val="0"/>
              </a:ext>
            </a:extLst>
          </a:blip>
          <a:srcRect l="56381"/>
          <a:stretch/>
        </p:blipFill>
        <p:spPr>
          <a:xfrm>
            <a:off x="0" y="-1"/>
            <a:ext cx="2510104" cy="6932429"/>
          </a:xfrm>
          <a:prstGeom prst="rect">
            <a:avLst/>
          </a:prstGeom>
        </p:spPr>
      </p:pic>
      <p:sp>
        <p:nvSpPr>
          <p:cNvPr id="2" name="Title 1">
            <a:extLst>
              <a:ext uri="{FF2B5EF4-FFF2-40B4-BE49-F238E27FC236}">
                <a16:creationId xmlns:a16="http://schemas.microsoft.com/office/drawing/2014/main" id="{167FC240-EA80-D602-2CE3-0735A7A3A7F4}"/>
              </a:ext>
            </a:extLst>
          </p:cNvPr>
          <p:cNvSpPr>
            <a:spLocks noGrp="1"/>
          </p:cNvSpPr>
          <p:nvPr>
            <p:ph type="title"/>
          </p:nvPr>
        </p:nvSpPr>
        <p:spPr>
          <a:xfrm rot="16200000">
            <a:off x="-1173546" y="2931913"/>
            <a:ext cx="3724037" cy="994172"/>
          </a:xfrm>
        </p:spPr>
        <p:txBody>
          <a:bodyPr>
            <a:noAutofit/>
          </a:bodyPr>
          <a:lstStyle/>
          <a:p>
            <a:pPr algn="ctr"/>
            <a:r>
              <a:rPr lang="en-US" sz="3600" dirty="0">
                <a:latin typeface="Gotham Bold" pitchFamily="50" charset="0"/>
              </a:rPr>
              <a:t>Su, et al., 2018.</a:t>
            </a:r>
          </a:p>
        </p:txBody>
      </p:sp>
      <p:sp>
        <p:nvSpPr>
          <p:cNvPr id="4" name="Content Placeholder 3">
            <a:extLst>
              <a:ext uri="{FF2B5EF4-FFF2-40B4-BE49-F238E27FC236}">
                <a16:creationId xmlns:a16="http://schemas.microsoft.com/office/drawing/2014/main" id="{932184D3-4D8B-3FD3-B46A-512F5B4CA80D}"/>
              </a:ext>
            </a:extLst>
          </p:cNvPr>
          <p:cNvSpPr>
            <a:spLocks noGrp="1"/>
          </p:cNvSpPr>
          <p:nvPr>
            <p:ph sz="half" idx="2"/>
          </p:nvPr>
        </p:nvSpPr>
        <p:spPr>
          <a:xfrm>
            <a:off x="2701490" y="2984105"/>
            <a:ext cx="6266594" cy="1599927"/>
          </a:xfrm>
        </p:spPr>
        <p:txBody>
          <a:bodyPr>
            <a:noAutofit/>
          </a:bodyPr>
          <a:lstStyle/>
          <a:p>
            <a:pPr marL="0" indent="0" algn="ctr">
              <a:lnSpc>
                <a:spcPct val="100000"/>
              </a:lnSpc>
              <a:buNone/>
            </a:pPr>
            <a:r>
              <a:rPr lang="en-US" sz="2400" b="0" i="0" dirty="0">
                <a:solidFill>
                  <a:srgbClr val="000000"/>
                </a:solidFill>
                <a:effectLst/>
                <a:latin typeface="Gotham Medium" pitchFamily="50" charset="0"/>
              </a:rPr>
              <a:t>Omega-3 fatty acid supplementation improves symptoms of </a:t>
            </a:r>
            <a:r>
              <a:rPr lang="en-US" sz="2400" b="1" i="1" dirty="0">
                <a:solidFill>
                  <a:srgbClr val="000000"/>
                </a:solidFill>
                <a:effectLst/>
                <a:latin typeface="Gotham Medium" pitchFamily="50" charset="0"/>
              </a:rPr>
              <a:t>anxiety</a:t>
            </a:r>
            <a:r>
              <a:rPr lang="en-US" sz="2400" b="0" i="0" dirty="0">
                <a:solidFill>
                  <a:srgbClr val="000000"/>
                </a:solidFill>
                <a:effectLst/>
                <a:latin typeface="Gotham Medium" pitchFamily="50" charset="0"/>
              </a:rPr>
              <a:t> as evidenced in this metanalysis, including 16 trials.</a:t>
            </a:r>
            <a:endParaRPr lang="en-US" sz="2400" dirty="0">
              <a:latin typeface="Gotham Medium" pitchFamily="50" charset="0"/>
              <a:ea typeface="Calibri" panose="020F0502020204030204" pitchFamily="34" charset="0"/>
              <a:cs typeface="Times New Roman" panose="02020603050405020304" pitchFamily="18" charset="0"/>
            </a:endParaRPr>
          </a:p>
        </p:txBody>
      </p:sp>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2510104" y="1965324"/>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latin typeface="Gotham Bold" pitchFamily="50" charset="0"/>
              </a:rPr>
              <a:t>Article Summary:</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08161" y="4324919"/>
            <a:ext cx="1336831" cy="1364114"/>
          </a:xfrm>
          <a:prstGeom prst="rect">
            <a:avLst/>
          </a:prstGeom>
        </p:spPr>
      </p:pic>
      <p:pic>
        <p:nvPicPr>
          <p:cNvPr id="8" name="Picture 7">
            <a:extLst>
              <a:ext uri="{FF2B5EF4-FFF2-40B4-BE49-F238E27FC236}">
                <a16:creationId xmlns:a16="http://schemas.microsoft.com/office/drawing/2014/main" id="{A48FB9B8-57AC-A36A-9EC4-35D6C6D5F64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5165" y="6033944"/>
            <a:ext cx="1728489" cy="1763765"/>
          </a:xfrm>
          <a:prstGeom prst="rect">
            <a:avLst/>
          </a:prstGeom>
        </p:spPr>
      </p:pic>
      <p:pic>
        <p:nvPicPr>
          <p:cNvPr id="9" name="Picture 8">
            <a:extLst>
              <a:ext uri="{FF2B5EF4-FFF2-40B4-BE49-F238E27FC236}">
                <a16:creationId xmlns:a16="http://schemas.microsoft.com/office/drawing/2014/main" id="{8887C2AD-5148-69CC-B8C0-8340CB0C63B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5259" y="5574705"/>
            <a:ext cx="1123835" cy="1146771"/>
          </a:xfrm>
          <a:prstGeom prst="rect">
            <a:avLst/>
          </a:prstGeom>
        </p:spPr>
      </p:pic>
      <p:pic>
        <p:nvPicPr>
          <p:cNvPr id="10" name="Picture 9">
            <a:extLst>
              <a:ext uri="{FF2B5EF4-FFF2-40B4-BE49-F238E27FC236}">
                <a16:creationId xmlns:a16="http://schemas.microsoft.com/office/drawing/2014/main" id="{8D9E0C17-099E-A8C8-986A-3CDBF026B4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91014" y="92768"/>
            <a:ext cx="1728489" cy="1763765"/>
          </a:xfrm>
          <a:prstGeom prst="rect">
            <a:avLst/>
          </a:prstGeom>
        </p:spPr>
      </p:pic>
      <p:pic>
        <p:nvPicPr>
          <p:cNvPr id="11" name="Picture 10">
            <a:extLst>
              <a:ext uri="{FF2B5EF4-FFF2-40B4-BE49-F238E27FC236}">
                <a16:creationId xmlns:a16="http://schemas.microsoft.com/office/drawing/2014/main" id="{033B9905-2C74-468D-1254-716B20DDE8E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24781" y="-730367"/>
            <a:ext cx="2510104" cy="2561332"/>
          </a:xfrm>
          <a:prstGeom prst="rect">
            <a:avLst/>
          </a:prstGeom>
        </p:spPr>
      </p:pic>
      <p:pic>
        <p:nvPicPr>
          <p:cNvPr id="12" name="Picture 11">
            <a:extLst>
              <a:ext uri="{FF2B5EF4-FFF2-40B4-BE49-F238E27FC236}">
                <a16:creationId xmlns:a16="http://schemas.microsoft.com/office/drawing/2014/main" id="{D040CF6A-A8BA-F8A8-7967-4BB650F365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1490" y="4692822"/>
            <a:ext cx="1728489" cy="1763765"/>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86692" y="5006976"/>
            <a:ext cx="1123835" cy="1146771"/>
          </a:xfrm>
          <a:prstGeom prst="rect">
            <a:avLst/>
          </a:prstGeom>
        </p:spPr>
      </p:pic>
      <p:pic>
        <p:nvPicPr>
          <p:cNvPr id="14" name="Picture 13">
            <a:extLst>
              <a:ext uri="{FF2B5EF4-FFF2-40B4-BE49-F238E27FC236}">
                <a16:creationId xmlns:a16="http://schemas.microsoft.com/office/drawing/2014/main" id="{0521FB1B-B8CA-7748-5E79-CFB48E1498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66882" y="709762"/>
            <a:ext cx="1123835" cy="1146771"/>
          </a:xfrm>
          <a:prstGeom prst="rect">
            <a:avLst/>
          </a:prstGeom>
        </p:spPr>
      </p:pic>
    </p:spTree>
    <p:extLst>
      <p:ext uri="{BB962C8B-B14F-4D97-AF65-F5344CB8AC3E}">
        <p14:creationId xmlns:p14="http://schemas.microsoft.com/office/powerpoint/2010/main" val="37694873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solidFill>
                  <a:schemeClr val="bg1"/>
                </a:solidFill>
              </a:rPr>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1350745" y="136524"/>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Gotham Bold" pitchFamily="50" charset="0"/>
              </a:rPr>
              <a:t>Figure 1 (Su, et al., 2018.)</a:t>
            </a:r>
          </a:p>
        </p:txBody>
      </p:sp>
      <p:pic>
        <p:nvPicPr>
          <p:cNvPr id="7" name="Picture 6">
            <a:extLst>
              <a:ext uri="{FF2B5EF4-FFF2-40B4-BE49-F238E27FC236}">
                <a16:creationId xmlns:a16="http://schemas.microsoft.com/office/drawing/2014/main" id="{80679D20-C8CA-917E-9333-F473131D26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8161" y="4324919"/>
            <a:ext cx="1336831" cy="1364114"/>
          </a:xfrm>
          <a:prstGeom prst="rect">
            <a:avLst/>
          </a:prstGeom>
        </p:spPr>
      </p:pic>
      <p:pic>
        <p:nvPicPr>
          <p:cNvPr id="13" name="Picture 12">
            <a:extLst>
              <a:ext uri="{FF2B5EF4-FFF2-40B4-BE49-F238E27FC236}">
                <a16:creationId xmlns:a16="http://schemas.microsoft.com/office/drawing/2014/main" id="{CCFA368E-4DF5-FB68-41FA-7089C592FDD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6692" y="5006976"/>
            <a:ext cx="1123835" cy="1146771"/>
          </a:xfrm>
          <a:prstGeom prst="rect">
            <a:avLst/>
          </a:prstGeom>
        </p:spPr>
      </p:pic>
      <p:pic>
        <p:nvPicPr>
          <p:cNvPr id="18" name="Content Placeholder 17" descr="A screenshot of a graph&#10;&#10;Description automatically generated">
            <a:extLst>
              <a:ext uri="{FF2B5EF4-FFF2-40B4-BE49-F238E27FC236}">
                <a16:creationId xmlns:a16="http://schemas.microsoft.com/office/drawing/2014/main" id="{FE84BB37-4D4E-B144-6355-4056ACA20D3C}"/>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261407" y="1050218"/>
            <a:ext cx="8621186" cy="5306133"/>
          </a:xfrm>
        </p:spPr>
      </p:pic>
    </p:spTree>
    <p:extLst>
      <p:ext uri="{BB962C8B-B14F-4D97-AF65-F5344CB8AC3E}">
        <p14:creationId xmlns:p14="http://schemas.microsoft.com/office/powerpoint/2010/main" val="38214731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9681"/>
        </a:solidFill>
        <a:effectLst/>
      </p:bgPr>
    </p:bg>
    <p:spTree>
      <p:nvGrpSpPr>
        <p:cNvPr id="1" name=""/>
        <p:cNvGrpSpPr/>
        <p:nvPr/>
      </p:nvGrpSpPr>
      <p:grpSpPr>
        <a:xfrm>
          <a:off x="0" y="0"/>
          <a:ext cx="0" cy="0"/>
          <a:chOff x="0" y="0"/>
          <a:chExt cx="0" cy="0"/>
        </a:xfrm>
      </p:grpSpPr>
      <p:sp>
        <p:nvSpPr>
          <p:cNvPr id="3" name="Footer Placeholder 7">
            <a:extLst>
              <a:ext uri="{FF2B5EF4-FFF2-40B4-BE49-F238E27FC236}">
                <a16:creationId xmlns:a16="http://schemas.microsoft.com/office/drawing/2014/main" id="{4EDB5A28-C797-C3FD-542D-E40A7F2D23D9}"/>
              </a:ext>
            </a:extLst>
          </p:cNvPr>
          <p:cNvSpPr>
            <a:spLocks noGrp="1"/>
          </p:cNvSpPr>
          <p:nvPr>
            <p:ph type="ftr" sz="quarter" idx="11"/>
          </p:nvPr>
        </p:nvSpPr>
        <p:spPr>
          <a:xfrm>
            <a:off x="3028950" y="6356351"/>
            <a:ext cx="3086100" cy="365125"/>
          </a:xfrm>
        </p:spPr>
        <p:txBody>
          <a:bodyPr/>
          <a:lstStyle/>
          <a:p>
            <a:r>
              <a:rPr lang="en-US">
                <a:solidFill>
                  <a:schemeClr val="bg1"/>
                </a:solidFill>
              </a:rPr>
              <a:t>© University of Central Florida</a:t>
            </a:r>
          </a:p>
        </p:txBody>
      </p:sp>
      <p:sp>
        <p:nvSpPr>
          <p:cNvPr id="5" name="Title 1">
            <a:extLst>
              <a:ext uri="{FF2B5EF4-FFF2-40B4-BE49-F238E27FC236}">
                <a16:creationId xmlns:a16="http://schemas.microsoft.com/office/drawing/2014/main" id="{9D12D502-A002-85FE-7C40-C16F8827FEDE}"/>
              </a:ext>
            </a:extLst>
          </p:cNvPr>
          <p:cNvSpPr txBox="1">
            <a:spLocks/>
          </p:cNvSpPr>
          <p:nvPr/>
        </p:nvSpPr>
        <p:spPr>
          <a:xfrm>
            <a:off x="1350745" y="136524"/>
            <a:ext cx="6442510" cy="994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chemeClr val="bg1"/>
                </a:solidFill>
                <a:latin typeface="Gotham Bold" pitchFamily="50" charset="0"/>
              </a:rPr>
              <a:t>Figure 2 (Su, et al., 2018.)</a:t>
            </a:r>
          </a:p>
        </p:txBody>
      </p:sp>
      <p:pic>
        <p:nvPicPr>
          <p:cNvPr id="8" name="Content Placeholder 7" descr="A screenshot of a graph&#10;&#10;Description automatically generated">
            <a:extLst>
              <a:ext uri="{FF2B5EF4-FFF2-40B4-BE49-F238E27FC236}">
                <a16:creationId xmlns:a16="http://schemas.microsoft.com/office/drawing/2014/main" id="{0F9E567E-92B1-491A-5449-A55C5F00A851}"/>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4068" y="1017167"/>
            <a:ext cx="8435864" cy="5227221"/>
          </a:xfrm>
        </p:spPr>
      </p:pic>
    </p:spTree>
    <p:extLst>
      <p:ext uri="{BB962C8B-B14F-4D97-AF65-F5344CB8AC3E}">
        <p14:creationId xmlns:p14="http://schemas.microsoft.com/office/powerpoint/2010/main" val="23507983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B1BD77A659F3D4690DAB5EFAEECA05C" ma:contentTypeVersion="18" ma:contentTypeDescription="Create a new document." ma:contentTypeScope="" ma:versionID="6a6eae1a492bad0c786c8cf4577b03e3">
  <xsd:schema xmlns:xsd="http://www.w3.org/2001/XMLSchema" xmlns:xs="http://www.w3.org/2001/XMLSchema" xmlns:p="http://schemas.microsoft.com/office/2006/metadata/properties" xmlns:ns2="5e3f80e7-3e98-481c-af15-c8743e5934b5" xmlns:ns3="304611c7-b834-4876-a5e6-7499996ddc78" targetNamespace="http://schemas.microsoft.com/office/2006/metadata/properties" ma:root="true" ma:fieldsID="bda20e6cb9dce9580b955bff9826aba6" ns2:_="" ns3:_="">
    <xsd:import namespace="5e3f80e7-3e98-481c-af15-c8743e5934b5"/>
    <xsd:import namespace="304611c7-b834-4876-a5e6-7499996ddc7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DateTaken" minOccurs="0"/>
                <xsd:element ref="ns2:Number" minOccurs="0"/>
                <xsd:element ref="ns2:MediaLengthInSeconds" minOccurs="0"/>
                <xsd:element ref="ns2:MediaServiceLocation"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3f80e7-3e98-481c-af15-c8743e5934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ed757968-b5e0-43bf-af52-13bc706514c3" ma:termSetId="09814cd3-568e-fe90-9814-8d621ff8fb84" ma:anchorId="fba54fb3-c3e1-fe81-a776-ca4b69148c4d" ma:open="true" ma:isKeyword="false">
      <xsd:complexType>
        <xsd:sequence>
          <xsd:element ref="pc:Terms" minOccurs="0" maxOccurs="1"/>
        </xsd:sequence>
      </xsd:complexType>
    </xsd:element>
    <xsd:element name="MediaServiceDateTaken" ma:index="21" nillable="true" ma:displayName="MediaServiceDateTaken" ma:hidden="true" ma:internalName="MediaServiceDateTaken" ma:readOnly="true">
      <xsd:simpleType>
        <xsd:restriction base="dms:Text"/>
      </xsd:simpleType>
    </xsd:element>
    <xsd:element name="Number" ma:index="22" nillable="true" ma:displayName="Number" ma:format="Dropdown" ma:internalName="Number" ma:percentage="FALSE">
      <xsd:simpleType>
        <xsd:restriction base="dms:Number"/>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indexed="true" ma:internalName="MediaServiceLocation" ma:readOnly="true">
      <xsd:simpleType>
        <xsd:restriction base="dms:Text"/>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04611c7-b834-4876-a5e6-7499996ddc7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9fcb05b3-adcd-4dad-b11d-9be55efcd715}" ma:internalName="TaxCatchAll" ma:showField="CatchAllData" ma:web="304611c7-b834-4876-a5e6-7499996ddc7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304611c7-b834-4876-a5e6-7499996ddc78" xsi:nil="true"/>
    <Number xmlns="5e3f80e7-3e98-481c-af15-c8743e5934b5" xsi:nil="true"/>
    <lcf76f155ced4ddcb4097134ff3c332f xmlns="5e3f80e7-3e98-481c-af15-c8743e5934b5">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8E9B01F9-E144-49C1-B803-9DD0105E6A19}">
  <ds:schemaRefs>
    <ds:schemaRef ds:uri="http://schemas.microsoft.com/sharepoint/v3/contenttype/forms"/>
  </ds:schemaRefs>
</ds:datastoreItem>
</file>

<file path=customXml/itemProps2.xml><?xml version="1.0" encoding="utf-8"?>
<ds:datastoreItem xmlns:ds="http://schemas.openxmlformats.org/officeDocument/2006/customXml" ds:itemID="{C0325767-54AE-451F-82B8-D301F19966BA}">
  <ds:schemaRefs>
    <ds:schemaRef ds:uri="304611c7-b834-4876-a5e6-7499996ddc78"/>
    <ds:schemaRef ds:uri="5e3f80e7-3e98-481c-af15-c8743e5934b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FA2CBA1-0906-4972-9150-BBA5BC9E12F6}">
  <ds:schemaRefs>
    <ds:schemaRef ds:uri="http://www.w3.org/XML/1998/namespace"/>
    <ds:schemaRef ds:uri="http://purl.org/dc/elements/1.1/"/>
    <ds:schemaRef ds:uri="http://purl.org/dc/dcmitype/"/>
    <ds:schemaRef ds:uri="http://schemas.openxmlformats.org/package/2006/metadata/core-properties"/>
    <ds:schemaRef ds:uri="http://schemas.microsoft.com/office/2006/documentManagement/types"/>
    <ds:schemaRef ds:uri="http://schemas.microsoft.com/office/infopath/2007/PartnerControls"/>
    <ds:schemaRef ds:uri="http://schemas.microsoft.com/office/2006/metadata/properties"/>
    <ds:schemaRef ds:uri="304611c7-b834-4876-a5e6-7499996ddc78"/>
    <ds:schemaRef ds:uri="5e3f80e7-3e98-481c-af15-c8743e5934b5"/>
    <ds:schemaRef ds:uri="http://purl.org/dc/terms/"/>
  </ds:schemaRefs>
</ds:datastoreItem>
</file>

<file path=docProps/app.xml><?xml version="1.0" encoding="utf-8"?>
<Properties xmlns="http://schemas.openxmlformats.org/officeDocument/2006/extended-properties" xmlns:vt="http://schemas.openxmlformats.org/officeDocument/2006/docPropsVTypes">
  <Template>Office Theme</Template>
  <TotalTime>244</TotalTime>
  <Words>2811</Words>
  <Application>Microsoft Macintosh PowerPoint</Application>
  <PresentationFormat>On-screen Show (4:3)</PresentationFormat>
  <Paragraphs>245</Paragraphs>
  <Slides>26</Slides>
  <Notes>26</Notes>
  <HiddenSlides>0</HiddenSlides>
  <MMClips>2</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26</vt:i4>
      </vt:variant>
    </vt:vector>
  </HeadingPairs>
  <TitlesOfParts>
    <vt:vector size="39" baseType="lpstr">
      <vt:lpstr>Arial</vt:lpstr>
      <vt:lpstr>Calibri</vt:lpstr>
      <vt:lpstr>Calibri Light</vt:lpstr>
      <vt:lpstr>Calibri,Sans-Serif</vt:lpstr>
      <vt:lpstr>Gotham Black</vt:lpstr>
      <vt:lpstr>Gotham Bold</vt:lpstr>
      <vt:lpstr>Gotham Medium</vt:lpstr>
      <vt:lpstr>Gotham Thin</vt:lpstr>
      <vt:lpstr>GothamReg</vt:lpstr>
      <vt:lpstr>merriweather</vt:lpstr>
      <vt:lpstr>var(--font-family-body)</vt:lpstr>
      <vt:lpstr>Office Theme</vt:lpstr>
      <vt:lpstr>1_Office Theme</vt:lpstr>
      <vt:lpstr>Renew My Body: Omega-3 Fatty Acids</vt:lpstr>
      <vt:lpstr>Important  Disclosures</vt:lpstr>
      <vt:lpstr>Are you signed  up to RenewU?</vt:lpstr>
      <vt:lpstr>Objectives</vt:lpstr>
      <vt:lpstr>What are Omega-3 Fatty Acids?</vt:lpstr>
      <vt:lpstr>PowerPoint Presentation</vt:lpstr>
      <vt:lpstr>Su, et al., 2018.</vt:lpstr>
      <vt:lpstr>PowerPoint Presentation</vt:lpstr>
      <vt:lpstr>PowerPoint Presentation</vt:lpstr>
      <vt:lpstr>PowerPoint Presentation</vt:lpstr>
      <vt:lpstr>Findings (Su, et al., 2018.)</vt:lpstr>
      <vt:lpstr>Liao, et al., 2019.</vt:lpstr>
      <vt:lpstr>PowerPoint Presentation</vt:lpstr>
      <vt:lpstr>Findings (Liao, et al., 2019.)</vt:lpstr>
      <vt:lpstr>Mechanisms for the Health Effects of Omega-3 Fatty Acids</vt:lpstr>
      <vt:lpstr>What Foods are High in  Omega-3 Fatty Acids?</vt:lpstr>
      <vt:lpstr>What Foods are High in  Omega-3 Fatty Acids?</vt:lpstr>
      <vt:lpstr>How can you Prepare Fish High in Omega-3 Fatty Acids?</vt:lpstr>
      <vt:lpstr>PowerPoint Presentation</vt:lpstr>
      <vt:lpstr>How can you Incorporate Plants High in Omega-3 Fatty Acids into your Meals?</vt:lpstr>
      <vt:lpstr>Omega-3 Small Group Activities</vt:lpstr>
      <vt:lpstr>Omega-3 Fatty Acids  Reflection</vt:lpstr>
      <vt:lpstr>Conclusion &amp;  Take-home Points</vt:lpstr>
      <vt:lpstr>References</vt:lpstr>
      <vt:lpstr>Please Complete the Post-session Survey</vt:lpstr>
      <vt:lpstr>Disclosure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Nutrition of promotion of health: omega 3 fatty acids</dc:title>
  <dc:creator>Magdalena Pasarica</dc:creator>
  <cp:lastModifiedBy>Karla Rosario</cp:lastModifiedBy>
  <cp:revision>18</cp:revision>
  <dcterms:created xsi:type="dcterms:W3CDTF">2022-08-25T16:10:38Z</dcterms:created>
  <dcterms:modified xsi:type="dcterms:W3CDTF">2024-01-09T17:38:48Z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0x0101004B1BD77A659F3D4690DAB5EFAEECA05C</vt:lpwstr>
  </property>
  <property fmtid="{D5CDD505-2E9C-101B-9397-08002B2CF9AE}" pid="3" name="MediaServiceImageTags">
    <vt:lpwstr/>
  </property>
</Properties>
</file>