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6" r:id="rId5"/>
    <p:sldId id="262" r:id="rId6"/>
    <p:sldId id="306" r:id="rId7"/>
    <p:sldId id="295" r:id="rId8"/>
    <p:sldId id="267" r:id="rId9"/>
    <p:sldId id="297" r:id="rId10"/>
    <p:sldId id="301" r:id="rId11"/>
    <p:sldId id="266" r:id="rId12"/>
    <p:sldId id="263" r:id="rId13"/>
    <p:sldId id="265" r:id="rId14"/>
    <p:sldId id="307" r:id="rId15"/>
    <p:sldId id="305" r:id="rId16"/>
    <p:sldId id="308" r:id="rId17"/>
    <p:sldId id="30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F71"/>
    <a:srgbClr val="00968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527465-BE81-5842-8774-2AB17597A60A}" v="2" dt="2023-11-28T01:50:12.304"/>
    <p1510:client id="{90682832-6245-4E2F-ABB7-604130C76AEC}" v="1" dt="2023-12-14T02:04:19.6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79" autoAdjust="0"/>
    <p:restoredTop sz="91825"/>
  </p:normalViewPr>
  <p:slideViewPr>
    <p:cSldViewPr snapToGrid="0">
      <p:cViewPr varScale="1">
        <p:scale>
          <a:sx n="109" d="100"/>
          <a:sy n="109" d="100"/>
        </p:scale>
        <p:origin x="920" y="-1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la Rosario" userId="003cb3b7-bc10-4f02-a2b7-728ff5158fe3" providerId="ADAL" clId="{03527465-BE81-5842-8774-2AB17597A60A}"/>
    <pc:docChg chg="custSel modSld">
      <pc:chgData name="Karla Rosario" userId="003cb3b7-bc10-4f02-a2b7-728ff5158fe3" providerId="ADAL" clId="{03527465-BE81-5842-8774-2AB17597A60A}" dt="2023-11-28T01:50:18.010" v="7" actId="1076"/>
      <pc:docMkLst>
        <pc:docMk/>
      </pc:docMkLst>
      <pc:sldChg chg="addSp modSp mod">
        <pc:chgData name="Karla Rosario" userId="003cb3b7-bc10-4f02-a2b7-728ff5158fe3" providerId="ADAL" clId="{03527465-BE81-5842-8774-2AB17597A60A}" dt="2023-11-28T01:49:41.890" v="3" actId="1076"/>
        <pc:sldMkLst>
          <pc:docMk/>
          <pc:sldMk cId="3375858740" sldId="306"/>
        </pc:sldMkLst>
        <pc:picChg chg="add mod">
          <ac:chgData name="Karla Rosario" userId="003cb3b7-bc10-4f02-a2b7-728ff5158fe3" providerId="ADAL" clId="{03527465-BE81-5842-8774-2AB17597A60A}" dt="2023-11-28T01:49:41.890" v="3" actId="1076"/>
          <ac:picMkLst>
            <pc:docMk/>
            <pc:sldMk cId="3375858740" sldId="306"/>
            <ac:picMk id="7" creationId="{9B4B1D5F-8B99-BA08-26C7-EDB4FF54C182}"/>
          </ac:picMkLst>
        </pc:picChg>
      </pc:sldChg>
      <pc:sldChg chg="addSp delSp modSp mod">
        <pc:chgData name="Karla Rosario" userId="003cb3b7-bc10-4f02-a2b7-728ff5158fe3" providerId="ADAL" clId="{03527465-BE81-5842-8774-2AB17597A60A}" dt="2023-11-28T01:50:18.010" v="7" actId="1076"/>
        <pc:sldMkLst>
          <pc:docMk/>
          <pc:sldMk cId="143125660" sldId="308"/>
        </pc:sldMkLst>
        <pc:picChg chg="del">
          <ac:chgData name="Karla Rosario" userId="003cb3b7-bc10-4f02-a2b7-728ff5158fe3" providerId="ADAL" clId="{03527465-BE81-5842-8774-2AB17597A60A}" dt="2023-11-28T01:50:04.028" v="4" actId="478"/>
          <ac:picMkLst>
            <pc:docMk/>
            <pc:sldMk cId="143125660" sldId="308"/>
            <ac:picMk id="7" creationId="{A8497844-78F4-9580-28D0-6D822FD922D3}"/>
          </ac:picMkLst>
        </pc:picChg>
        <pc:picChg chg="add mod">
          <ac:chgData name="Karla Rosario" userId="003cb3b7-bc10-4f02-a2b7-728ff5158fe3" providerId="ADAL" clId="{03527465-BE81-5842-8774-2AB17597A60A}" dt="2023-11-28T01:50:18.010" v="7" actId="1076"/>
          <ac:picMkLst>
            <pc:docMk/>
            <pc:sldMk cId="143125660" sldId="308"/>
            <ac:picMk id="8" creationId="{462FB4B8-6756-ACAE-FCAF-305522946AD3}"/>
          </ac:picMkLst>
        </pc:picChg>
      </pc:sldChg>
    </pc:docChg>
  </pc:docChgLst>
  <pc:docChgLst>
    <pc:chgData name="Monica Bailey" userId="ad2abb25b7193ebb" providerId="LiveId" clId="{B5473CB1-6891-476C-8A8D-4B8D466FC338}"/>
    <pc:docChg chg="modSld">
      <pc:chgData name="Monica Bailey" userId="ad2abb25b7193ebb" providerId="LiveId" clId="{B5473CB1-6891-476C-8A8D-4B8D466FC338}" dt="2023-08-31T16:43:52.898" v="0"/>
      <pc:docMkLst>
        <pc:docMk/>
      </pc:docMkLst>
      <pc:sldChg chg="modNotesTx">
        <pc:chgData name="Monica Bailey" userId="ad2abb25b7193ebb" providerId="LiveId" clId="{B5473CB1-6891-476C-8A8D-4B8D466FC338}" dt="2023-08-31T16:43:52.898" v="0"/>
        <pc:sldMkLst>
          <pc:docMk/>
          <pc:sldMk cId="143125660" sldId="308"/>
        </pc:sldMkLst>
      </pc:sldChg>
    </pc:docChg>
  </pc:docChgLst>
  <pc:docChgLst>
    <pc:chgData name="Karla Rosario" userId="S::ka979425@ucf.edu::003cb3b7-bc10-4f02-a2b7-728ff5158fe3" providerId="AD" clId="Web-{90682832-6245-4E2F-ABB7-604130C76AEC}"/>
    <pc:docChg chg="modSld">
      <pc:chgData name="Karla Rosario" userId="S::ka979425@ucf.edu::003cb3b7-bc10-4f02-a2b7-728ff5158fe3" providerId="AD" clId="Web-{90682832-6245-4E2F-ABB7-604130C76AEC}" dt="2023-12-14T02:04:19.616" v="0"/>
      <pc:docMkLst>
        <pc:docMk/>
      </pc:docMkLst>
      <pc:sldChg chg="delSp">
        <pc:chgData name="Karla Rosario" userId="S::ka979425@ucf.edu::003cb3b7-bc10-4f02-a2b7-728ff5158fe3" providerId="AD" clId="Web-{90682832-6245-4E2F-ABB7-604130C76AEC}" dt="2023-12-14T02:04:19.616" v="0"/>
        <pc:sldMkLst>
          <pc:docMk/>
          <pc:sldMk cId="3375858740" sldId="306"/>
        </pc:sldMkLst>
        <pc:picChg chg="del">
          <ac:chgData name="Karla Rosario" userId="S::ka979425@ucf.edu::003cb3b7-bc10-4f02-a2b7-728ff5158fe3" providerId="AD" clId="Web-{90682832-6245-4E2F-ABB7-604130C76AEC}" dt="2023-12-14T02:04:19.616" v="0"/>
          <ac:picMkLst>
            <pc:docMk/>
            <pc:sldMk cId="3375858740" sldId="306"/>
            <ac:picMk id="7" creationId="{9B4B1D5F-8B99-BA08-26C7-EDB4FF54C18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9A6DEE-A7FF-4AAA-A36E-7904B660565F}" type="datetimeFigureOut">
              <a:rPr lang="en-US" smtClean="0"/>
              <a:t>1/8/24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1FD384-D7BA-4C21-9991-735B5AC3640D}" type="slidenum">
              <a:rPr lang="en-US" smtClean="0"/>
              <a:t>‹#›</a:t>
            </a:fld>
            <a:endParaRPr lang="en-US"/>
          </a:p>
        </p:txBody>
      </p:sp>
    </p:spTree>
    <p:extLst>
      <p:ext uri="{BB962C8B-B14F-4D97-AF65-F5344CB8AC3E}">
        <p14:creationId xmlns:p14="http://schemas.microsoft.com/office/powerpoint/2010/main" val="366980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Presenter notes: Encourage participants to register for </a:t>
            </a:r>
            <a:r>
              <a:rPr lang="en-US" dirty="0" err="1"/>
              <a:t>RenewU</a:t>
            </a:r>
            <a:r>
              <a:rPr lang="en-US" dirty="0"/>
              <a:t> and complete the post-session survey (Only 3 Questions) </a:t>
            </a:r>
            <a:r>
              <a:rPr lang="en-US" dirty="0" err="1"/>
              <a:t>RenewU</a:t>
            </a:r>
            <a:r>
              <a:rPr lang="en-US" dirty="0"/>
              <a:t> has resources for individuals that offer continuing education credits for all ten featured interventions on </a:t>
            </a:r>
            <a:r>
              <a:rPr lang="en-US" dirty="0" err="1"/>
              <a:t>RenewU</a:t>
            </a:r>
            <a:r>
              <a:rPr lang="en-US"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By a show of hands determine if anyone needs to register and please allow 5-10 minutes at the beginning for participants to complete registration process if anyone is doing so. </a:t>
            </a:r>
          </a:p>
          <a:p>
            <a:endParaRPr lang="en-US" dirty="0"/>
          </a:p>
        </p:txBody>
      </p:sp>
      <p:sp>
        <p:nvSpPr>
          <p:cNvPr id="4" name="Slide Number Placeholder 3"/>
          <p:cNvSpPr>
            <a:spLocks noGrp="1"/>
          </p:cNvSpPr>
          <p:nvPr>
            <p:ph type="sldNum" sz="quarter" idx="5"/>
          </p:nvPr>
        </p:nvSpPr>
        <p:spPr/>
        <p:txBody>
          <a:bodyPr/>
          <a:lstStyle/>
          <a:p>
            <a:fld id="{7E712635-CF84-4703-B24E-988F243C0907}" type="slidenum">
              <a:rPr lang="en-US" smtClean="0"/>
              <a:t>3</a:t>
            </a:fld>
            <a:endParaRPr lang="en-US"/>
          </a:p>
        </p:txBody>
      </p:sp>
    </p:spTree>
    <p:extLst>
      <p:ext uri="{BB962C8B-B14F-4D97-AF65-F5344CB8AC3E}">
        <p14:creationId xmlns:p14="http://schemas.microsoft.com/office/powerpoint/2010/main" val="38477036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b="0" i="0" dirty="0">
                <a:solidFill>
                  <a:srgbClr val="000000"/>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You can start with only one activity and if that does not work for you, you can try to practice another one. You don’t have to practice them all at the same time. Even short meditation practice shows significant improvement (few minutes per day) in mindful awareness  </a:t>
            </a:r>
          </a:p>
          <a:p>
            <a:pPr algn="l" rtl="0" fontAlgn="base">
              <a:buFont typeface="Arial" panose="020B0604020202020204" pitchFamily="34" charset="0"/>
              <a:buChar char="•"/>
            </a:pPr>
            <a:endParaRPr lang="en-US" sz="1800" b="0" i="0" dirty="0">
              <a:solidFill>
                <a:srgbClr val="444444"/>
              </a:solidFill>
              <a:effectLst/>
              <a:latin typeface="Arial" panose="020B0604020202020204" pitchFamily="34" charset="0"/>
            </a:endParaRPr>
          </a:p>
          <a:p>
            <a:pPr algn="l" rtl="0" fontAlgn="base">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As you consistently practice these activities, your increased flexibility will allow you to practice more activities over time.  </a:t>
            </a:r>
            <a:r>
              <a:rPr lang="en-US" sz="1800" b="0" i="0" dirty="0">
                <a:solidFill>
                  <a:srgbClr val="000000"/>
                </a:solidFill>
                <a:effectLst/>
                <a:latin typeface="Calibri" panose="020F0502020204030204" pitchFamily="34" charset="0"/>
              </a:rPr>
              <a:t>​</a:t>
            </a:r>
            <a:endParaRPr lang="en-US" sz="1800" b="0" i="0" dirty="0">
              <a:solidFill>
                <a:srgbClr val="444444"/>
              </a:solidFill>
              <a:effectLst/>
              <a:latin typeface="Arial" panose="020B0604020202020204" pitchFamily="34" charset="0"/>
            </a:endParaRPr>
          </a:p>
          <a:p>
            <a:pPr algn="l" rtl="0" fontAlgn="base">
              <a:buFont typeface="Arial" panose="020B0604020202020204" pitchFamily="34" charset="0"/>
              <a:buChar char="•"/>
            </a:pPr>
            <a:endParaRPr lang="en-US" sz="1800" b="0" i="0" dirty="0">
              <a:solidFill>
                <a:srgbClr val="444444"/>
              </a:solidFill>
              <a:effectLst/>
              <a:latin typeface="Arial" panose="020B0604020202020204" pitchFamily="34" charset="0"/>
            </a:endParaRPr>
          </a:p>
          <a:p>
            <a:pPr algn="l" rtl="0" fontAlgn="base">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Practicing cognitive diffusion will help you disengage with patterns of thinking that get in the way of meaningful activity. </a:t>
            </a:r>
            <a:r>
              <a:rPr lang="en-US" sz="1800" b="0" i="0" dirty="0">
                <a:solidFill>
                  <a:srgbClr val="000000"/>
                </a:solidFill>
                <a:effectLst/>
                <a:latin typeface="Calibri" panose="020F0502020204030204" pitchFamily="34" charset="0"/>
              </a:rPr>
              <a:t>​</a:t>
            </a:r>
            <a:endParaRPr lang="en-US" sz="1800" b="0" i="0" dirty="0">
              <a:solidFill>
                <a:srgbClr val="444444"/>
              </a:solidFill>
              <a:effectLst/>
              <a:latin typeface="Arial" panose="020B0604020202020204" pitchFamily="34" charset="0"/>
            </a:endParaRPr>
          </a:p>
          <a:p>
            <a:pPr algn="l" rtl="0" fontAlgn="base">
              <a:buFont typeface="Arial" panose="020B0604020202020204" pitchFamily="34" charset="0"/>
              <a:buChar char="•"/>
            </a:pPr>
            <a:endParaRPr lang="en-US" sz="1800" b="0" i="0" dirty="0">
              <a:solidFill>
                <a:srgbClr val="444444"/>
              </a:solidFill>
              <a:effectLst/>
              <a:latin typeface="Arial" panose="020B0604020202020204" pitchFamily="34" charset="0"/>
            </a:endParaRPr>
          </a:p>
          <a:p>
            <a:pPr algn="l" rtl="0" fontAlgn="base">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Being aware of personal values and goals will help you explore and clarify the things you hold meaningful and important on a personal level.  </a:t>
            </a:r>
            <a:r>
              <a:rPr lang="en-US" sz="1800" b="0" i="0" dirty="0">
                <a:solidFill>
                  <a:srgbClr val="000000"/>
                </a:solidFill>
                <a:effectLst/>
                <a:latin typeface="Calibri" panose="020F0502020204030204" pitchFamily="34" charset="0"/>
              </a:rPr>
              <a:t>​</a:t>
            </a:r>
            <a:endParaRPr lang="en-US" sz="1800" b="0" i="0" dirty="0">
              <a:solidFill>
                <a:srgbClr val="444444"/>
              </a:solidFill>
              <a:effectLst/>
              <a:latin typeface="Arial" panose="020B0604020202020204" pitchFamily="34" charset="0"/>
            </a:endParaRPr>
          </a:p>
          <a:p>
            <a:pPr algn="l" rtl="0" fontAlgn="base">
              <a:buFont typeface="Arial" panose="020B0604020202020204" pitchFamily="34" charset="0"/>
              <a:buChar char="•"/>
            </a:pPr>
            <a:endParaRPr lang="en-US" sz="1800" b="0" i="0" dirty="0">
              <a:solidFill>
                <a:srgbClr val="444444"/>
              </a:solidFill>
              <a:effectLst/>
              <a:latin typeface="Arial" panose="020B0604020202020204" pitchFamily="34" charset="0"/>
            </a:endParaRPr>
          </a:p>
          <a:p>
            <a:pPr algn="l" rtl="0" fontAlgn="base">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Learning to accept your thoughts and emotions as they are and to evaluate them to determine whether they are serving your life goals and personal values can create lasting changes for you.  </a:t>
            </a:r>
            <a:r>
              <a:rPr lang="en-US" sz="1800" b="0" i="0" dirty="0">
                <a:solidFill>
                  <a:srgbClr val="000000"/>
                </a:solidFill>
                <a:effectLst/>
                <a:latin typeface="Calibri" panose="020F0502020204030204" pitchFamily="34" charset="0"/>
              </a:rPr>
              <a:t>​</a:t>
            </a:r>
            <a:endParaRPr lang="en-US" sz="1800" b="0" i="0" dirty="0">
              <a:solidFill>
                <a:srgbClr val="444444"/>
              </a:solidFill>
              <a:effectLst/>
              <a:latin typeface="Arial" panose="020B0604020202020204" pitchFamily="34" charset="0"/>
            </a:endParaRPr>
          </a:p>
          <a:p>
            <a:pPr algn="l" rtl="0" fontAlgn="base">
              <a:buFont typeface="Arial" panose="020B0604020202020204" pitchFamily="34" charset="0"/>
              <a:buChar char="•"/>
            </a:pPr>
            <a:endParaRPr lang="en-US" sz="1800" b="0" i="0" dirty="0">
              <a:solidFill>
                <a:srgbClr val="444444"/>
              </a:solidFill>
              <a:effectLst/>
              <a:latin typeface="Arial" panose="020B0604020202020204" pitchFamily="34" charset="0"/>
            </a:endParaRPr>
          </a:p>
          <a:p>
            <a:pPr algn="l" rtl="0" fontAlgn="base">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No one feels positive all the time. Trying to be positive all the time invalidates your actual experience and hinders your growth. ACT can help you work through and cope with those thoughts and emotions in a healthy way.</a:t>
            </a:r>
            <a:endParaRPr lang="en-US" sz="1800" b="0" i="0" dirty="0">
              <a:solidFill>
                <a:srgbClr val="444444"/>
              </a:solidFill>
              <a:effectLst/>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B31FD384-D7BA-4C21-9991-735B5AC3640D}" type="slidenum">
              <a:rPr lang="en-US" smtClean="0"/>
              <a:t>12</a:t>
            </a:fld>
            <a:endParaRPr lang="en-US"/>
          </a:p>
        </p:txBody>
      </p:sp>
    </p:spTree>
    <p:extLst>
      <p:ext uri="{BB962C8B-B14F-4D97-AF65-F5344CB8AC3E}">
        <p14:creationId xmlns:p14="http://schemas.microsoft.com/office/powerpoint/2010/main" val="9214293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Presenter notes: Encourage participants to register for </a:t>
            </a:r>
            <a:r>
              <a:rPr lang="en-US" dirty="0" err="1"/>
              <a:t>RenewU</a:t>
            </a:r>
            <a:r>
              <a:rPr lang="en-US" dirty="0"/>
              <a:t> and complete the post-session survey (Only 3 Questions) </a:t>
            </a:r>
            <a:r>
              <a:rPr lang="en-US" dirty="0" err="1"/>
              <a:t>RenewU</a:t>
            </a:r>
            <a:r>
              <a:rPr lang="en-US" dirty="0"/>
              <a:t> has resources for individuals that offer continuing education credits for all ten featured interventions on </a:t>
            </a:r>
            <a:r>
              <a:rPr lang="en-US" dirty="0" err="1"/>
              <a:t>RenewU</a:t>
            </a:r>
            <a:r>
              <a:rPr lang="en-US"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i="0" dirty="0"/>
              <a:t>*If this is the first </a:t>
            </a:r>
            <a:r>
              <a:rPr lang="en-US" i="0" dirty="0" err="1"/>
              <a:t>RenewU</a:t>
            </a:r>
            <a:r>
              <a:rPr lang="en-US" i="0"/>
              <a:t> post-session or module survey they are completing they are eligible to receive a $25 gift card.</a:t>
            </a:r>
          </a:p>
          <a:p>
            <a:endParaRPr lang="en-US" dirty="0"/>
          </a:p>
        </p:txBody>
      </p:sp>
      <p:sp>
        <p:nvSpPr>
          <p:cNvPr id="4" name="Slide Number Placeholder 3"/>
          <p:cNvSpPr>
            <a:spLocks noGrp="1"/>
          </p:cNvSpPr>
          <p:nvPr>
            <p:ph type="sldNum" sz="quarter" idx="5"/>
          </p:nvPr>
        </p:nvSpPr>
        <p:spPr/>
        <p:txBody>
          <a:bodyPr/>
          <a:lstStyle/>
          <a:p>
            <a:fld id="{7E712635-CF84-4703-B24E-988F243C0907}" type="slidenum">
              <a:rPr lang="en-US" smtClean="0"/>
              <a:t>13</a:t>
            </a:fld>
            <a:endParaRPr lang="en-US"/>
          </a:p>
        </p:txBody>
      </p:sp>
    </p:spTree>
    <p:extLst>
      <p:ext uri="{BB962C8B-B14F-4D97-AF65-F5344CB8AC3E}">
        <p14:creationId xmlns:p14="http://schemas.microsoft.com/office/powerpoint/2010/main" val="11428518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Presenter notes: please show the disclosure after presentation </a:t>
            </a:r>
          </a:p>
          <a:p>
            <a:endParaRPr lang="en-US" dirty="0"/>
          </a:p>
        </p:txBody>
      </p:sp>
      <p:sp>
        <p:nvSpPr>
          <p:cNvPr id="4" name="Slide Number Placeholder 3"/>
          <p:cNvSpPr>
            <a:spLocks noGrp="1"/>
          </p:cNvSpPr>
          <p:nvPr>
            <p:ph type="sldNum" sz="quarter" idx="5"/>
          </p:nvPr>
        </p:nvSpPr>
        <p:spPr/>
        <p:txBody>
          <a:bodyPr/>
          <a:lstStyle/>
          <a:p>
            <a:fld id="{7E712635-CF84-4703-B24E-988F243C0907}" type="slidenum">
              <a:rPr lang="en-US" smtClean="0"/>
              <a:t>14</a:t>
            </a:fld>
            <a:endParaRPr lang="en-US"/>
          </a:p>
        </p:txBody>
      </p:sp>
    </p:spTree>
    <p:extLst>
      <p:ext uri="{BB962C8B-B14F-4D97-AF65-F5344CB8AC3E}">
        <p14:creationId xmlns:p14="http://schemas.microsoft.com/office/powerpoint/2010/main" val="3847703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dirty="0">
                <a:solidFill>
                  <a:srgbClr val="000000"/>
                </a:solidFill>
                <a:effectLst/>
                <a:latin typeface="Calibri" panose="020F0502020204030204" pitchFamily="34" charset="0"/>
              </a:rPr>
              <a:t>The objectives for today's presentation are to define, discuss, identify and implement ACT techniques and strategies. Then, we will reflect on this experience. </a:t>
            </a:r>
            <a:endParaRPr lang="en-US" dirty="0"/>
          </a:p>
        </p:txBody>
      </p:sp>
      <p:sp>
        <p:nvSpPr>
          <p:cNvPr id="4" name="Slide Number Placeholder 3"/>
          <p:cNvSpPr>
            <a:spLocks noGrp="1"/>
          </p:cNvSpPr>
          <p:nvPr>
            <p:ph type="sldNum" sz="quarter" idx="5"/>
          </p:nvPr>
        </p:nvSpPr>
        <p:spPr/>
        <p:txBody>
          <a:bodyPr/>
          <a:lstStyle/>
          <a:p>
            <a:fld id="{B31FD384-D7BA-4C21-9991-735B5AC3640D}" type="slidenum">
              <a:rPr lang="en-US" smtClean="0"/>
              <a:t>4</a:t>
            </a:fld>
            <a:endParaRPr lang="en-US"/>
          </a:p>
        </p:txBody>
      </p:sp>
    </p:spTree>
    <p:extLst>
      <p:ext uri="{BB962C8B-B14F-4D97-AF65-F5344CB8AC3E}">
        <p14:creationId xmlns:p14="http://schemas.microsoft.com/office/powerpoint/2010/main" val="3368157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b="0" i="0" u="none" strike="noStrike" dirty="0">
                <a:solidFill>
                  <a:srgbClr val="000000"/>
                </a:solidFill>
                <a:effectLst/>
                <a:latin typeface="Calibri" panose="020F0502020204030204" pitchFamily="34" charset="0"/>
              </a:rPr>
              <a:t>ACT stands for Acceptance and Commitment Therapy. You can practice ACT techniques on your own; however, if you experience severe mental health problems, you should seek professional help. If you want to find an ACT therapist, make sure they have an advanced degree in a mental health field, licensure to practice in the state where you live, and additional experience and training using ACT.</a:t>
            </a:r>
            <a:r>
              <a:rPr lang="en-US" b="0" i="0" dirty="0">
                <a:solidFill>
                  <a:srgbClr val="000000"/>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b="0" i="0" dirty="0">
                <a:solidFill>
                  <a:srgbClr val="000000"/>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b="0" i="0" u="none" strike="noStrike" dirty="0">
                <a:solidFill>
                  <a:srgbClr val="000000"/>
                </a:solidFill>
                <a:effectLst/>
                <a:latin typeface="Calibri" panose="020F0502020204030204" pitchFamily="34" charset="0"/>
              </a:rPr>
              <a:t>Psychological flexibility is the central concept in ACT. Psychological flexibility is the ability to stay in contact with the present moment regardless of unpleasant thoughts and feelings, while choosing your behaviors based on the situation and personal values. Especially, improvements in psychological flexibility can lead to significant improvements in depression and anxiety.</a:t>
            </a:r>
            <a:r>
              <a:rPr lang="en-US" b="0" i="0" dirty="0">
                <a:solidFill>
                  <a:srgbClr val="000000"/>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b="0" i="0" dirty="0">
                <a:solidFill>
                  <a:srgbClr val="000000"/>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b="0" i="0" u="none" strike="noStrike" dirty="0">
                <a:solidFill>
                  <a:srgbClr val="000000"/>
                </a:solidFill>
                <a:effectLst/>
                <a:latin typeface="Calibri" panose="020F0502020204030204" pitchFamily="34" charset="0"/>
              </a:rPr>
              <a:t>Psychological flexibility can increase through the use of engagement, awareness and openness practices. Definitions and an example practice is provided for each at the top of provided handouts. </a:t>
            </a:r>
            <a:r>
              <a:rPr lang="en-US" b="0" i="0" dirty="0">
                <a:solidFill>
                  <a:srgbClr val="000000"/>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B31FD384-D7BA-4C21-9991-735B5AC3640D}" type="slidenum">
              <a:rPr lang="en-US" smtClean="0"/>
              <a:t>5</a:t>
            </a:fld>
            <a:endParaRPr lang="en-US"/>
          </a:p>
        </p:txBody>
      </p:sp>
    </p:spTree>
    <p:extLst>
      <p:ext uri="{BB962C8B-B14F-4D97-AF65-F5344CB8AC3E}">
        <p14:creationId xmlns:p14="http://schemas.microsoft.com/office/powerpoint/2010/main" val="3598747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dirty="0">
                <a:solidFill>
                  <a:srgbClr val="000000"/>
                </a:solidFill>
                <a:effectLst/>
                <a:latin typeface="Calibri" panose="020F0502020204030204" pitchFamily="34" charset="0"/>
              </a:rPr>
              <a:t>ACT is an empirically supported treatment for depression, anxiety, chronic pain, mood disorders and obsessive–compulsive disorder. </a:t>
            </a:r>
            <a:endParaRPr lang="en-US" dirty="0"/>
          </a:p>
        </p:txBody>
      </p:sp>
      <p:sp>
        <p:nvSpPr>
          <p:cNvPr id="4" name="Slide Number Placeholder 3"/>
          <p:cNvSpPr>
            <a:spLocks noGrp="1"/>
          </p:cNvSpPr>
          <p:nvPr>
            <p:ph type="sldNum" sz="quarter" idx="5"/>
          </p:nvPr>
        </p:nvSpPr>
        <p:spPr/>
        <p:txBody>
          <a:bodyPr/>
          <a:lstStyle/>
          <a:p>
            <a:fld id="{B31FD384-D7BA-4C21-9991-735B5AC3640D}" type="slidenum">
              <a:rPr lang="en-US" smtClean="0"/>
              <a:t>6</a:t>
            </a:fld>
            <a:endParaRPr lang="en-US"/>
          </a:p>
        </p:txBody>
      </p:sp>
    </p:spTree>
    <p:extLst>
      <p:ext uri="{BB962C8B-B14F-4D97-AF65-F5344CB8AC3E}">
        <p14:creationId xmlns:p14="http://schemas.microsoft.com/office/powerpoint/2010/main" val="4087581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dirty="0">
                <a:solidFill>
                  <a:srgbClr val="000000"/>
                </a:solidFill>
                <a:effectLst/>
                <a:latin typeface="Calibri" panose="020F0502020204030204" pitchFamily="34" charset="0"/>
              </a:rPr>
              <a:t>The key objective of ACT is to improve psychological flexibility through educating clients about the core aspects of ACT. This is done by different methods. For example, teaching these aspects by giving examples from the challenges we experience in a daily basis. Practicing mindfulness is another techniques is used to have control over thoughts by breathing exercises, guided imagery, and other practice that help body and mind relax and help reduce stress. ACT uses also a lot of metaphors to facilitate suffering from painful and/or negative thoughts and feelings. Group discussions can help us adopt a nonjudgmental mental state by listening to others challenges. Finally, homework assignment is usually helpful for self-refection and becoming aware of our negative and painful thoughts and feelings.  </a:t>
            </a:r>
            <a:endParaRPr lang="en-US" dirty="0"/>
          </a:p>
        </p:txBody>
      </p:sp>
      <p:sp>
        <p:nvSpPr>
          <p:cNvPr id="4" name="Slide Number Placeholder 3"/>
          <p:cNvSpPr>
            <a:spLocks noGrp="1"/>
          </p:cNvSpPr>
          <p:nvPr>
            <p:ph type="sldNum" sz="quarter" idx="5"/>
          </p:nvPr>
        </p:nvSpPr>
        <p:spPr/>
        <p:txBody>
          <a:bodyPr/>
          <a:lstStyle/>
          <a:p>
            <a:fld id="{B31FD384-D7BA-4C21-9991-735B5AC3640D}" type="slidenum">
              <a:rPr lang="en-US" smtClean="0"/>
              <a:t>7</a:t>
            </a:fld>
            <a:endParaRPr lang="en-US"/>
          </a:p>
        </p:txBody>
      </p:sp>
    </p:spTree>
    <p:extLst>
      <p:ext uri="{BB962C8B-B14F-4D97-AF65-F5344CB8AC3E}">
        <p14:creationId xmlns:p14="http://schemas.microsoft.com/office/powerpoint/2010/main" val="5649964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b="0" i="0" u="none" strike="noStrike" dirty="0">
                <a:solidFill>
                  <a:srgbClr val="000000"/>
                </a:solidFill>
                <a:effectLst/>
                <a:latin typeface="Calibri" panose="020F0502020204030204" pitchFamily="34" charset="0"/>
              </a:rPr>
              <a:t>ACT aims to foster increased </a:t>
            </a:r>
            <a:r>
              <a:rPr lang="en-US" b="0" i="1" u="none" strike="noStrike" dirty="0">
                <a:solidFill>
                  <a:srgbClr val="000000"/>
                </a:solidFill>
                <a:effectLst/>
                <a:latin typeface="Calibri" panose="020F0502020204030204" pitchFamily="34" charset="0"/>
              </a:rPr>
              <a:t>psychological flexibility</a:t>
            </a:r>
            <a:r>
              <a:rPr lang="en-US" b="0" i="0" u="none" strike="noStrike" dirty="0">
                <a:solidFill>
                  <a:srgbClr val="000000"/>
                </a:solidFill>
                <a:effectLst/>
                <a:latin typeface="Calibri" panose="020F0502020204030204" pitchFamily="34" charset="0"/>
              </a:rPr>
              <a:t>  by cultivating the 6 core ACT processes described above. </a:t>
            </a:r>
            <a:r>
              <a:rPr lang="en-US" b="0" i="0" dirty="0">
                <a:solidFill>
                  <a:srgbClr val="000000"/>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b="0" i="0" u="none" strike="noStrike" dirty="0">
                <a:solidFill>
                  <a:srgbClr val="000000"/>
                </a:solidFill>
                <a:effectLst/>
                <a:latin typeface="Calibri" panose="020F0502020204030204" pitchFamily="34" charset="0"/>
              </a:rPr>
              <a:t>These are descriptions and definitions of ACT aspects, actual practice activities are provided at the end. </a:t>
            </a:r>
            <a:r>
              <a:rPr lang="en-US" b="0" i="0" dirty="0">
                <a:solidFill>
                  <a:srgbClr val="000000"/>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b="0" i="0" dirty="0">
                <a:solidFill>
                  <a:srgbClr val="000000"/>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b="0" i="0" u="none" strike="noStrike" dirty="0">
                <a:solidFill>
                  <a:srgbClr val="000000"/>
                </a:solidFill>
                <a:effectLst/>
                <a:latin typeface="Calibri" panose="020F0502020204030204" pitchFamily="34" charset="0"/>
              </a:rPr>
              <a:t>Definitions of Aspects of ACT</a:t>
            </a:r>
            <a:r>
              <a:rPr lang="en-US" b="0" i="0" dirty="0">
                <a:solidFill>
                  <a:srgbClr val="000000"/>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en-US" b="0" i="0" dirty="0">
                <a:solidFill>
                  <a:srgbClr val="000000"/>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Acceptance  - An alternative to our instinct to avoid thinking about negative or potentially negative experiences. It is the active choice to allow unpleasant experiences to exist, without trying to deny or change them.</a:t>
            </a:r>
            <a:r>
              <a:rPr lang="en-US" sz="1800" b="0" i="0" dirty="0">
                <a:solidFill>
                  <a:srgbClr val="000000"/>
                </a:solidFill>
                <a:effectLst/>
                <a:latin typeface="Calibri" panose="020F0502020204030204" pitchFamily="34" charset="0"/>
              </a:rPr>
              <a:t>​</a:t>
            </a:r>
            <a:br>
              <a:rPr lang="en-US" sz="1800" b="0" i="0" dirty="0">
                <a:solidFill>
                  <a:srgbClr val="000000"/>
                </a:solidFill>
                <a:effectLst/>
                <a:latin typeface="Calibri" panose="020F0502020204030204" pitchFamily="34" charset="0"/>
              </a:rPr>
            </a:br>
            <a:r>
              <a:rPr lang="en-US" sz="1800" b="0" i="0" dirty="0">
                <a:solidFill>
                  <a:srgbClr val="000000"/>
                </a:solidFill>
                <a:effectLst/>
                <a:latin typeface="Calibri" panose="020F0502020204030204" pitchFamily="34" charset="0"/>
              </a:rPr>
              <a:t>​</a:t>
            </a:r>
            <a:endParaRPr lang="en-US" sz="1800" b="0" i="0" dirty="0">
              <a:solidFill>
                <a:srgbClr val="444444"/>
              </a:solidFill>
              <a:effectLst/>
              <a:latin typeface="Arial" panose="020B0604020202020204" pitchFamily="34" charset="0"/>
            </a:endParaRPr>
          </a:p>
          <a:p>
            <a:pPr algn="l" rtl="0" fontAlgn="base">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Cognitive Diffusion - Techniques intended to change how an individual reacts to their thoughts and feelings, so that there is decreased fixation on negative experiences and empowerment towards values. </a:t>
            </a:r>
            <a:r>
              <a:rPr lang="en-US" sz="1800" b="0" i="0" dirty="0">
                <a:solidFill>
                  <a:srgbClr val="000000"/>
                </a:solidFill>
                <a:effectLst/>
                <a:latin typeface="Calibri" panose="020F0502020204030204" pitchFamily="34" charset="0"/>
              </a:rPr>
              <a:t>​</a:t>
            </a:r>
            <a:endParaRPr lang="en-US" sz="1800" b="0" i="0" dirty="0">
              <a:solidFill>
                <a:srgbClr val="444444"/>
              </a:solidFill>
              <a:effectLst/>
              <a:latin typeface="Arial" panose="020B0604020202020204" pitchFamily="34" charset="0"/>
            </a:endParaRPr>
          </a:p>
          <a:p>
            <a:pPr algn="l" rtl="0" fontAlgn="base">
              <a:buFont typeface="Arial" panose="020B0604020202020204" pitchFamily="34" charset="0"/>
              <a:buChar char="•"/>
            </a:pPr>
            <a:endParaRPr lang="en-US" sz="1800" b="0" i="0" dirty="0">
              <a:solidFill>
                <a:srgbClr val="444444"/>
              </a:solidFill>
              <a:effectLst/>
              <a:latin typeface="Arial" panose="020B0604020202020204" pitchFamily="34" charset="0"/>
            </a:endParaRPr>
          </a:p>
          <a:p>
            <a:pPr algn="l" rtl="0" fontAlgn="base">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Being Present  - The practice of being aware of the present moment, without judging the experience.</a:t>
            </a:r>
            <a:r>
              <a:rPr lang="en-US" sz="1800" b="0" i="0" dirty="0">
                <a:solidFill>
                  <a:srgbClr val="000000"/>
                </a:solidFill>
                <a:effectLst/>
                <a:latin typeface="Calibri" panose="020F0502020204030204" pitchFamily="34" charset="0"/>
              </a:rPr>
              <a:t>​</a:t>
            </a:r>
          </a:p>
          <a:p>
            <a:pPr algn="l" rtl="0" fontAlgn="base">
              <a:buFont typeface="Arial" panose="020B0604020202020204" pitchFamily="34" charset="0"/>
              <a:buChar char="•"/>
            </a:pPr>
            <a:endParaRPr lang="en-US" sz="1800" b="0" i="0" dirty="0">
              <a:solidFill>
                <a:srgbClr val="444444"/>
              </a:solidFill>
              <a:effectLst/>
              <a:latin typeface="Arial" panose="020B0604020202020204" pitchFamily="34" charset="0"/>
            </a:endParaRPr>
          </a:p>
          <a:p>
            <a:pPr algn="l" rtl="0" fontAlgn="base">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Self as Context  - offers that there is a self outside of the current experience. We are not only what happens to us.</a:t>
            </a:r>
            <a:r>
              <a:rPr lang="en-US" sz="1800" b="0" i="0" dirty="0">
                <a:solidFill>
                  <a:srgbClr val="000000"/>
                </a:solidFill>
                <a:effectLst/>
                <a:latin typeface="Calibri" panose="020F0502020204030204" pitchFamily="34" charset="0"/>
              </a:rPr>
              <a:t>​</a:t>
            </a:r>
          </a:p>
          <a:p>
            <a:pPr algn="l" rtl="0" fontAlgn="base">
              <a:buFont typeface="Arial" panose="020B0604020202020204" pitchFamily="34" charset="0"/>
              <a:buChar char="•"/>
            </a:pPr>
            <a:endParaRPr lang="en-US" sz="1800" b="0" i="0" dirty="0">
              <a:solidFill>
                <a:srgbClr val="444444"/>
              </a:solidFill>
              <a:effectLst/>
              <a:latin typeface="Arial" panose="020B0604020202020204" pitchFamily="34" charset="0"/>
            </a:endParaRPr>
          </a:p>
          <a:p>
            <a:pPr algn="l" rtl="0" fontAlgn="base">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Values - The qualities we choose to work towards in any given moment. We all hold values, consciously or unconsciously, that direct our steps. </a:t>
            </a:r>
            <a:r>
              <a:rPr lang="en-US" sz="1800" b="0" i="0" dirty="0">
                <a:solidFill>
                  <a:srgbClr val="000000"/>
                </a:solidFill>
                <a:effectLst/>
                <a:latin typeface="Calibri" panose="020F0502020204030204" pitchFamily="34" charset="0"/>
              </a:rPr>
              <a:t>​</a:t>
            </a:r>
          </a:p>
          <a:p>
            <a:pPr algn="l" rtl="0" fontAlgn="base">
              <a:buFont typeface="Arial" panose="020B0604020202020204" pitchFamily="34" charset="0"/>
              <a:buChar char="•"/>
            </a:pPr>
            <a:endParaRPr lang="en-US" sz="1800" b="0" i="0" dirty="0">
              <a:solidFill>
                <a:srgbClr val="444444"/>
              </a:solidFill>
              <a:effectLst/>
              <a:latin typeface="Arial" panose="020B0604020202020204" pitchFamily="34" charset="0"/>
            </a:endParaRPr>
          </a:p>
          <a:p>
            <a:pPr algn="l" rtl="0" fontAlgn="base">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Commit to Actions - To assist in long-term goals and live a life consistent with one's values. </a:t>
            </a:r>
            <a:r>
              <a:rPr lang="en-US" sz="1800" b="0" i="0" dirty="0">
                <a:solidFill>
                  <a:srgbClr val="000000"/>
                </a:solidFill>
                <a:effectLst/>
                <a:latin typeface="Calibri" panose="020F0502020204030204" pitchFamily="34" charset="0"/>
              </a:rPr>
              <a:t>​</a:t>
            </a:r>
            <a:endParaRPr lang="en-US" sz="1800" b="0" i="0" dirty="0">
              <a:solidFill>
                <a:srgbClr val="444444"/>
              </a:solidFill>
              <a:effectLst/>
              <a:latin typeface="Arial" panose="020B0604020202020204" pitchFamily="34" charset="0"/>
            </a:endParaRPr>
          </a:p>
          <a:p>
            <a:pPr algn="l" rtl="0" fontAlgn="base"/>
            <a:r>
              <a:rPr lang="en-US" b="0" i="0" dirty="0">
                <a:solidFill>
                  <a:srgbClr val="000000"/>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B31FD384-D7BA-4C21-9991-735B5AC3640D}" type="slidenum">
              <a:rPr lang="en-US" smtClean="0"/>
              <a:t>8</a:t>
            </a:fld>
            <a:endParaRPr lang="en-US"/>
          </a:p>
        </p:txBody>
      </p:sp>
    </p:spTree>
    <p:extLst>
      <p:ext uri="{BB962C8B-B14F-4D97-AF65-F5344CB8AC3E}">
        <p14:creationId xmlns:p14="http://schemas.microsoft.com/office/powerpoint/2010/main" val="27095301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dirty="0">
                <a:solidFill>
                  <a:srgbClr val="000000"/>
                </a:solidFill>
                <a:effectLst/>
                <a:latin typeface="Calibri" panose="020F0502020204030204" pitchFamily="34" charset="0"/>
              </a:rPr>
              <a:t>Presenter notes: We will watch this video together to learn about the ACT matrix and how it can be used to promote psychological flexibility. </a:t>
            </a:r>
            <a:endParaRPr lang="en-US" dirty="0"/>
          </a:p>
        </p:txBody>
      </p:sp>
      <p:sp>
        <p:nvSpPr>
          <p:cNvPr id="4" name="Slide Number Placeholder 3"/>
          <p:cNvSpPr>
            <a:spLocks noGrp="1"/>
          </p:cNvSpPr>
          <p:nvPr>
            <p:ph type="sldNum" sz="quarter" idx="5"/>
          </p:nvPr>
        </p:nvSpPr>
        <p:spPr/>
        <p:txBody>
          <a:bodyPr/>
          <a:lstStyle/>
          <a:p>
            <a:fld id="{B31FD384-D7BA-4C21-9991-735B5AC3640D}" type="slidenum">
              <a:rPr lang="en-US" smtClean="0"/>
              <a:t>9</a:t>
            </a:fld>
            <a:endParaRPr lang="en-US"/>
          </a:p>
        </p:txBody>
      </p:sp>
    </p:spTree>
    <p:extLst>
      <p:ext uri="{BB962C8B-B14F-4D97-AF65-F5344CB8AC3E}">
        <p14:creationId xmlns:p14="http://schemas.microsoft.com/office/powerpoint/2010/main" val="20923249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strike="noStrike" dirty="0">
                <a:solidFill>
                  <a:srgbClr val="000000"/>
                </a:solidFill>
                <a:effectLst/>
                <a:latin typeface="Calibri" panose="020F0502020204030204" pitchFamily="34" charset="0"/>
              </a:rPr>
              <a:t>Presenter notes: Follow the prompts to practice using the ACT Matrix to increase your psychological flexibility. </a:t>
            </a:r>
            <a:r>
              <a:rPr lang="en-US" b="0" i="0" dirty="0">
                <a:solidFill>
                  <a:srgbClr val="000000"/>
                </a:solidFill>
                <a:effectLst/>
                <a:latin typeface="Calibri" panose="020F0502020204030204" pitchFamily="34" charset="0"/>
              </a:rPr>
              <a:t>​</a:t>
            </a:r>
            <a:endParaRPr lang="en-US" dirty="0"/>
          </a:p>
        </p:txBody>
      </p:sp>
      <p:sp>
        <p:nvSpPr>
          <p:cNvPr id="4" name="Slide Number Placeholder 3"/>
          <p:cNvSpPr>
            <a:spLocks noGrp="1"/>
          </p:cNvSpPr>
          <p:nvPr>
            <p:ph type="sldNum" sz="quarter" idx="5"/>
          </p:nvPr>
        </p:nvSpPr>
        <p:spPr/>
        <p:txBody>
          <a:bodyPr/>
          <a:lstStyle/>
          <a:p>
            <a:fld id="{B31FD384-D7BA-4C21-9991-735B5AC3640D}" type="slidenum">
              <a:rPr lang="en-US" smtClean="0"/>
              <a:t>10</a:t>
            </a:fld>
            <a:endParaRPr lang="en-US"/>
          </a:p>
        </p:txBody>
      </p:sp>
    </p:spTree>
    <p:extLst>
      <p:ext uri="{BB962C8B-B14F-4D97-AF65-F5344CB8AC3E}">
        <p14:creationId xmlns:p14="http://schemas.microsoft.com/office/powerpoint/2010/main" val="10377471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strike="noStrike" dirty="0">
                <a:solidFill>
                  <a:srgbClr val="000000"/>
                </a:solidFill>
                <a:effectLst/>
                <a:latin typeface="Calibri" panose="020F0502020204030204" pitchFamily="34" charset="0"/>
              </a:rPr>
              <a:t>Presenter notes: Reflect on your experience with the ACT Matrix</a:t>
            </a:r>
            <a:r>
              <a:rPr lang="en-US" b="0" i="0" dirty="0">
                <a:solidFill>
                  <a:srgbClr val="000000"/>
                </a:solidFill>
                <a:effectLst/>
                <a:latin typeface="Calibri" panose="020F0502020204030204" pitchFamily="34" charset="0"/>
              </a:rPr>
              <a:t>​</a:t>
            </a:r>
            <a:endParaRPr lang="en-US" dirty="0"/>
          </a:p>
        </p:txBody>
      </p:sp>
      <p:sp>
        <p:nvSpPr>
          <p:cNvPr id="4" name="Slide Number Placeholder 3"/>
          <p:cNvSpPr>
            <a:spLocks noGrp="1"/>
          </p:cNvSpPr>
          <p:nvPr>
            <p:ph type="sldNum" sz="quarter" idx="5"/>
          </p:nvPr>
        </p:nvSpPr>
        <p:spPr/>
        <p:txBody>
          <a:bodyPr/>
          <a:lstStyle/>
          <a:p>
            <a:fld id="{B31FD384-D7BA-4C21-9991-735B5AC3640D}" type="slidenum">
              <a:rPr lang="en-US" smtClean="0"/>
              <a:t>11</a:t>
            </a:fld>
            <a:endParaRPr lang="en-US"/>
          </a:p>
        </p:txBody>
      </p:sp>
    </p:spTree>
    <p:extLst>
      <p:ext uri="{BB962C8B-B14F-4D97-AF65-F5344CB8AC3E}">
        <p14:creationId xmlns:p14="http://schemas.microsoft.com/office/powerpoint/2010/main" val="2411995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97BE6-5E51-C8E7-4351-6991EFE7A37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F561CB3-F5C5-9E93-BA89-40FC10E6B5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C232DB3-F921-C92F-3EAA-69B3DDF3D5A1}"/>
              </a:ext>
            </a:extLst>
          </p:cNvPr>
          <p:cNvSpPr>
            <a:spLocks noGrp="1"/>
          </p:cNvSpPr>
          <p:nvPr>
            <p:ph type="dt" sz="half" idx="10"/>
          </p:nvPr>
        </p:nvSpPr>
        <p:spPr/>
        <p:txBody>
          <a:bodyPr/>
          <a:lstStyle/>
          <a:p>
            <a:fld id="{5D38260C-63F1-4843-A8B9-D1B08C620417}" type="datetimeFigureOut">
              <a:rPr lang="en-US" smtClean="0"/>
              <a:t>1/8/24</a:t>
            </a:fld>
            <a:endParaRPr lang="en-US"/>
          </a:p>
        </p:txBody>
      </p:sp>
      <p:sp>
        <p:nvSpPr>
          <p:cNvPr id="5" name="Footer Placeholder 4">
            <a:extLst>
              <a:ext uri="{FF2B5EF4-FFF2-40B4-BE49-F238E27FC236}">
                <a16:creationId xmlns:a16="http://schemas.microsoft.com/office/drawing/2014/main" id="{BC6E2C68-48BA-61AB-C681-DD1AC01097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5CAD62-48E4-94AD-6992-651771E1535C}"/>
              </a:ext>
            </a:extLst>
          </p:cNvPr>
          <p:cNvSpPr>
            <a:spLocks noGrp="1"/>
          </p:cNvSpPr>
          <p:nvPr>
            <p:ph type="sldNum" sz="quarter" idx="12"/>
          </p:nvPr>
        </p:nvSpPr>
        <p:spPr/>
        <p:txBody>
          <a:bodyPr/>
          <a:lstStyle/>
          <a:p>
            <a:fld id="{180B8370-100B-4046-8964-B29BFB1A06CF}" type="slidenum">
              <a:rPr lang="en-US" smtClean="0"/>
              <a:t>‹#›</a:t>
            </a:fld>
            <a:endParaRPr lang="en-US"/>
          </a:p>
        </p:txBody>
      </p:sp>
    </p:spTree>
    <p:extLst>
      <p:ext uri="{BB962C8B-B14F-4D97-AF65-F5344CB8AC3E}">
        <p14:creationId xmlns:p14="http://schemas.microsoft.com/office/powerpoint/2010/main" val="2684518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F3091-DF5A-41A1-3287-9F12FF8BF9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19E0127-395B-986A-ADEB-EACC0E3B14C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960A5C-3622-4D47-0FC9-36334C842A94}"/>
              </a:ext>
            </a:extLst>
          </p:cNvPr>
          <p:cNvSpPr>
            <a:spLocks noGrp="1"/>
          </p:cNvSpPr>
          <p:nvPr>
            <p:ph type="dt" sz="half" idx="10"/>
          </p:nvPr>
        </p:nvSpPr>
        <p:spPr/>
        <p:txBody>
          <a:bodyPr/>
          <a:lstStyle/>
          <a:p>
            <a:fld id="{5D38260C-63F1-4843-A8B9-D1B08C620417}" type="datetimeFigureOut">
              <a:rPr lang="en-US" smtClean="0"/>
              <a:t>1/8/24</a:t>
            </a:fld>
            <a:endParaRPr lang="en-US"/>
          </a:p>
        </p:txBody>
      </p:sp>
      <p:sp>
        <p:nvSpPr>
          <p:cNvPr id="5" name="Footer Placeholder 4">
            <a:extLst>
              <a:ext uri="{FF2B5EF4-FFF2-40B4-BE49-F238E27FC236}">
                <a16:creationId xmlns:a16="http://schemas.microsoft.com/office/drawing/2014/main" id="{D3A9FED7-5E22-715F-9DDE-E99C809AB9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912E41-11EF-B107-46BD-9DD576EA176F}"/>
              </a:ext>
            </a:extLst>
          </p:cNvPr>
          <p:cNvSpPr>
            <a:spLocks noGrp="1"/>
          </p:cNvSpPr>
          <p:nvPr>
            <p:ph type="sldNum" sz="quarter" idx="12"/>
          </p:nvPr>
        </p:nvSpPr>
        <p:spPr/>
        <p:txBody>
          <a:bodyPr/>
          <a:lstStyle/>
          <a:p>
            <a:fld id="{180B8370-100B-4046-8964-B29BFB1A06CF}" type="slidenum">
              <a:rPr lang="en-US" smtClean="0"/>
              <a:t>‹#›</a:t>
            </a:fld>
            <a:endParaRPr lang="en-US"/>
          </a:p>
        </p:txBody>
      </p:sp>
    </p:spTree>
    <p:extLst>
      <p:ext uri="{BB962C8B-B14F-4D97-AF65-F5344CB8AC3E}">
        <p14:creationId xmlns:p14="http://schemas.microsoft.com/office/powerpoint/2010/main" val="1958548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E5D5A2-37FA-3BD2-2967-A8E82BD07D7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DB3A8BB-EDD8-4E95-FB17-F0412C3ABE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CEA2B8-F9BD-1B21-5525-D4E78BC99486}"/>
              </a:ext>
            </a:extLst>
          </p:cNvPr>
          <p:cNvSpPr>
            <a:spLocks noGrp="1"/>
          </p:cNvSpPr>
          <p:nvPr>
            <p:ph type="dt" sz="half" idx="10"/>
          </p:nvPr>
        </p:nvSpPr>
        <p:spPr/>
        <p:txBody>
          <a:bodyPr/>
          <a:lstStyle/>
          <a:p>
            <a:fld id="{5D38260C-63F1-4843-A8B9-D1B08C620417}" type="datetimeFigureOut">
              <a:rPr lang="en-US" smtClean="0"/>
              <a:t>1/8/24</a:t>
            </a:fld>
            <a:endParaRPr lang="en-US"/>
          </a:p>
        </p:txBody>
      </p:sp>
      <p:sp>
        <p:nvSpPr>
          <p:cNvPr id="5" name="Footer Placeholder 4">
            <a:extLst>
              <a:ext uri="{FF2B5EF4-FFF2-40B4-BE49-F238E27FC236}">
                <a16:creationId xmlns:a16="http://schemas.microsoft.com/office/drawing/2014/main" id="{EE94DD53-AFB9-6FBC-E7C0-AF9EE8B02B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3F0B92-D391-2949-BF84-85F55853EFF7}"/>
              </a:ext>
            </a:extLst>
          </p:cNvPr>
          <p:cNvSpPr>
            <a:spLocks noGrp="1"/>
          </p:cNvSpPr>
          <p:nvPr>
            <p:ph type="sldNum" sz="quarter" idx="12"/>
          </p:nvPr>
        </p:nvSpPr>
        <p:spPr/>
        <p:txBody>
          <a:bodyPr/>
          <a:lstStyle/>
          <a:p>
            <a:fld id="{180B8370-100B-4046-8964-B29BFB1A06CF}" type="slidenum">
              <a:rPr lang="en-US" smtClean="0"/>
              <a:t>‹#›</a:t>
            </a:fld>
            <a:endParaRPr lang="en-US"/>
          </a:p>
        </p:txBody>
      </p:sp>
    </p:spTree>
    <p:extLst>
      <p:ext uri="{BB962C8B-B14F-4D97-AF65-F5344CB8AC3E}">
        <p14:creationId xmlns:p14="http://schemas.microsoft.com/office/powerpoint/2010/main" val="3145463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E1D4A-F785-3DEF-35E0-AA1E387566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5AEB13-8A82-3CD3-0C7A-592F0B6113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BF31E2-6DDA-A3C9-DC31-3F2DB9E9E45E}"/>
              </a:ext>
            </a:extLst>
          </p:cNvPr>
          <p:cNvSpPr>
            <a:spLocks noGrp="1"/>
          </p:cNvSpPr>
          <p:nvPr>
            <p:ph type="dt" sz="half" idx="10"/>
          </p:nvPr>
        </p:nvSpPr>
        <p:spPr/>
        <p:txBody>
          <a:bodyPr/>
          <a:lstStyle/>
          <a:p>
            <a:fld id="{5D38260C-63F1-4843-A8B9-D1B08C620417}" type="datetimeFigureOut">
              <a:rPr lang="en-US" smtClean="0"/>
              <a:t>1/8/24</a:t>
            </a:fld>
            <a:endParaRPr lang="en-US"/>
          </a:p>
        </p:txBody>
      </p:sp>
      <p:sp>
        <p:nvSpPr>
          <p:cNvPr id="5" name="Footer Placeholder 4">
            <a:extLst>
              <a:ext uri="{FF2B5EF4-FFF2-40B4-BE49-F238E27FC236}">
                <a16:creationId xmlns:a16="http://schemas.microsoft.com/office/drawing/2014/main" id="{2620D1C8-B2A3-1410-089A-303B5E1CA3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3D39C5-CFB2-689E-C176-BBA7925E60D4}"/>
              </a:ext>
            </a:extLst>
          </p:cNvPr>
          <p:cNvSpPr>
            <a:spLocks noGrp="1"/>
          </p:cNvSpPr>
          <p:nvPr>
            <p:ph type="sldNum" sz="quarter" idx="12"/>
          </p:nvPr>
        </p:nvSpPr>
        <p:spPr/>
        <p:txBody>
          <a:bodyPr/>
          <a:lstStyle/>
          <a:p>
            <a:fld id="{180B8370-100B-4046-8964-B29BFB1A06CF}" type="slidenum">
              <a:rPr lang="en-US" smtClean="0"/>
              <a:t>‹#›</a:t>
            </a:fld>
            <a:endParaRPr lang="en-US"/>
          </a:p>
        </p:txBody>
      </p:sp>
    </p:spTree>
    <p:extLst>
      <p:ext uri="{BB962C8B-B14F-4D97-AF65-F5344CB8AC3E}">
        <p14:creationId xmlns:p14="http://schemas.microsoft.com/office/powerpoint/2010/main" val="3440487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1D14D-57A3-A7E7-D1CA-B775226EFF4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07E202-3ACB-E774-4DDD-19739D602E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CADCE3-43FA-DD59-A61C-CD31D4A6304A}"/>
              </a:ext>
            </a:extLst>
          </p:cNvPr>
          <p:cNvSpPr>
            <a:spLocks noGrp="1"/>
          </p:cNvSpPr>
          <p:nvPr>
            <p:ph type="dt" sz="half" idx="10"/>
          </p:nvPr>
        </p:nvSpPr>
        <p:spPr/>
        <p:txBody>
          <a:bodyPr/>
          <a:lstStyle/>
          <a:p>
            <a:fld id="{5D38260C-63F1-4843-A8B9-D1B08C620417}" type="datetimeFigureOut">
              <a:rPr lang="en-US" smtClean="0"/>
              <a:t>1/8/24</a:t>
            </a:fld>
            <a:endParaRPr lang="en-US"/>
          </a:p>
        </p:txBody>
      </p:sp>
      <p:sp>
        <p:nvSpPr>
          <p:cNvPr id="5" name="Footer Placeholder 4">
            <a:extLst>
              <a:ext uri="{FF2B5EF4-FFF2-40B4-BE49-F238E27FC236}">
                <a16:creationId xmlns:a16="http://schemas.microsoft.com/office/drawing/2014/main" id="{A5E97C4B-22CE-3B1F-D03E-8A377776BB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BB1506-9500-A4A2-962D-44C3764B21B7}"/>
              </a:ext>
            </a:extLst>
          </p:cNvPr>
          <p:cNvSpPr>
            <a:spLocks noGrp="1"/>
          </p:cNvSpPr>
          <p:nvPr>
            <p:ph type="sldNum" sz="quarter" idx="12"/>
          </p:nvPr>
        </p:nvSpPr>
        <p:spPr/>
        <p:txBody>
          <a:bodyPr/>
          <a:lstStyle/>
          <a:p>
            <a:fld id="{180B8370-100B-4046-8964-B29BFB1A06CF}" type="slidenum">
              <a:rPr lang="en-US" smtClean="0"/>
              <a:t>‹#›</a:t>
            </a:fld>
            <a:endParaRPr lang="en-US"/>
          </a:p>
        </p:txBody>
      </p:sp>
    </p:spTree>
    <p:extLst>
      <p:ext uri="{BB962C8B-B14F-4D97-AF65-F5344CB8AC3E}">
        <p14:creationId xmlns:p14="http://schemas.microsoft.com/office/powerpoint/2010/main" val="3481075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6D5F0-83F3-A5F3-712B-238C5EEA41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566EC3-2137-EE5A-5F98-E26465B5F37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D004AA0-1B1B-6839-B826-54787D6DA6F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83D1118-09C3-35D4-ABCD-48492529E4DD}"/>
              </a:ext>
            </a:extLst>
          </p:cNvPr>
          <p:cNvSpPr>
            <a:spLocks noGrp="1"/>
          </p:cNvSpPr>
          <p:nvPr>
            <p:ph type="dt" sz="half" idx="10"/>
          </p:nvPr>
        </p:nvSpPr>
        <p:spPr/>
        <p:txBody>
          <a:bodyPr/>
          <a:lstStyle/>
          <a:p>
            <a:fld id="{5D38260C-63F1-4843-A8B9-D1B08C620417}" type="datetimeFigureOut">
              <a:rPr lang="en-US" smtClean="0"/>
              <a:t>1/8/24</a:t>
            </a:fld>
            <a:endParaRPr lang="en-US"/>
          </a:p>
        </p:txBody>
      </p:sp>
      <p:sp>
        <p:nvSpPr>
          <p:cNvPr id="6" name="Footer Placeholder 5">
            <a:extLst>
              <a:ext uri="{FF2B5EF4-FFF2-40B4-BE49-F238E27FC236}">
                <a16:creationId xmlns:a16="http://schemas.microsoft.com/office/drawing/2014/main" id="{BE1A6B31-BDB2-F50B-5CF8-E731058C16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39A286-D359-99AE-D213-048C95654427}"/>
              </a:ext>
            </a:extLst>
          </p:cNvPr>
          <p:cNvSpPr>
            <a:spLocks noGrp="1"/>
          </p:cNvSpPr>
          <p:nvPr>
            <p:ph type="sldNum" sz="quarter" idx="12"/>
          </p:nvPr>
        </p:nvSpPr>
        <p:spPr/>
        <p:txBody>
          <a:bodyPr/>
          <a:lstStyle/>
          <a:p>
            <a:fld id="{180B8370-100B-4046-8964-B29BFB1A06CF}" type="slidenum">
              <a:rPr lang="en-US" smtClean="0"/>
              <a:t>‹#›</a:t>
            </a:fld>
            <a:endParaRPr lang="en-US"/>
          </a:p>
        </p:txBody>
      </p:sp>
    </p:spTree>
    <p:extLst>
      <p:ext uri="{BB962C8B-B14F-4D97-AF65-F5344CB8AC3E}">
        <p14:creationId xmlns:p14="http://schemas.microsoft.com/office/powerpoint/2010/main" val="996563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6C242-85C8-F3AD-3E8A-74FA4275221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EA02DFF-6ED8-2EEE-AF18-A70526B578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07E553-0ED9-DCF6-0AC5-2667EDFE74B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91308A7-4106-DA07-3395-7BAC70C330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71E6AD3-37FA-C590-3370-CE18F6DF48A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4A82B4D-349A-46D8-6156-A334F41E7FB7}"/>
              </a:ext>
            </a:extLst>
          </p:cNvPr>
          <p:cNvSpPr>
            <a:spLocks noGrp="1"/>
          </p:cNvSpPr>
          <p:nvPr>
            <p:ph type="dt" sz="half" idx="10"/>
          </p:nvPr>
        </p:nvSpPr>
        <p:spPr/>
        <p:txBody>
          <a:bodyPr/>
          <a:lstStyle/>
          <a:p>
            <a:fld id="{5D38260C-63F1-4843-A8B9-D1B08C620417}" type="datetimeFigureOut">
              <a:rPr lang="en-US" smtClean="0"/>
              <a:t>1/8/24</a:t>
            </a:fld>
            <a:endParaRPr lang="en-US"/>
          </a:p>
        </p:txBody>
      </p:sp>
      <p:sp>
        <p:nvSpPr>
          <p:cNvPr id="8" name="Footer Placeholder 7">
            <a:extLst>
              <a:ext uri="{FF2B5EF4-FFF2-40B4-BE49-F238E27FC236}">
                <a16:creationId xmlns:a16="http://schemas.microsoft.com/office/drawing/2014/main" id="{6384B76C-D78B-F131-FB32-3D7C9C2C980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523436A-2799-A1C6-E8E2-CD78DAD58E63}"/>
              </a:ext>
            </a:extLst>
          </p:cNvPr>
          <p:cNvSpPr>
            <a:spLocks noGrp="1"/>
          </p:cNvSpPr>
          <p:nvPr>
            <p:ph type="sldNum" sz="quarter" idx="12"/>
          </p:nvPr>
        </p:nvSpPr>
        <p:spPr/>
        <p:txBody>
          <a:bodyPr/>
          <a:lstStyle/>
          <a:p>
            <a:fld id="{180B8370-100B-4046-8964-B29BFB1A06CF}" type="slidenum">
              <a:rPr lang="en-US" smtClean="0"/>
              <a:t>‹#›</a:t>
            </a:fld>
            <a:endParaRPr lang="en-US"/>
          </a:p>
        </p:txBody>
      </p:sp>
    </p:spTree>
    <p:extLst>
      <p:ext uri="{BB962C8B-B14F-4D97-AF65-F5344CB8AC3E}">
        <p14:creationId xmlns:p14="http://schemas.microsoft.com/office/powerpoint/2010/main" val="919537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8F0D2-7AD7-076C-E555-3E4FC92B3D5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A5D051E-219A-E7A7-F72A-7579C7D6D8C7}"/>
              </a:ext>
            </a:extLst>
          </p:cNvPr>
          <p:cNvSpPr>
            <a:spLocks noGrp="1"/>
          </p:cNvSpPr>
          <p:nvPr>
            <p:ph type="dt" sz="half" idx="10"/>
          </p:nvPr>
        </p:nvSpPr>
        <p:spPr/>
        <p:txBody>
          <a:bodyPr/>
          <a:lstStyle/>
          <a:p>
            <a:fld id="{5D38260C-63F1-4843-A8B9-D1B08C620417}" type="datetimeFigureOut">
              <a:rPr lang="en-US" smtClean="0"/>
              <a:t>1/8/24</a:t>
            </a:fld>
            <a:endParaRPr lang="en-US"/>
          </a:p>
        </p:txBody>
      </p:sp>
      <p:sp>
        <p:nvSpPr>
          <p:cNvPr id="4" name="Footer Placeholder 3">
            <a:extLst>
              <a:ext uri="{FF2B5EF4-FFF2-40B4-BE49-F238E27FC236}">
                <a16:creationId xmlns:a16="http://schemas.microsoft.com/office/drawing/2014/main" id="{BC098E9B-5806-7FDA-1BAF-902C764D455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8E8BB94-3851-CF27-D490-730114E02118}"/>
              </a:ext>
            </a:extLst>
          </p:cNvPr>
          <p:cNvSpPr>
            <a:spLocks noGrp="1"/>
          </p:cNvSpPr>
          <p:nvPr>
            <p:ph type="sldNum" sz="quarter" idx="12"/>
          </p:nvPr>
        </p:nvSpPr>
        <p:spPr/>
        <p:txBody>
          <a:bodyPr/>
          <a:lstStyle/>
          <a:p>
            <a:fld id="{180B8370-100B-4046-8964-B29BFB1A06CF}" type="slidenum">
              <a:rPr lang="en-US" smtClean="0"/>
              <a:t>‹#›</a:t>
            </a:fld>
            <a:endParaRPr lang="en-US"/>
          </a:p>
        </p:txBody>
      </p:sp>
    </p:spTree>
    <p:extLst>
      <p:ext uri="{BB962C8B-B14F-4D97-AF65-F5344CB8AC3E}">
        <p14:creationId xmlns:p14="http://schemas.microsoft.com/office/powerpoint/2010/main" val="3609241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BA97CF-A3F1-5D31-2E32-CDEF4C33590D}"/>
              </a:ext>
            </a:extLst>
          </p:cNvPr>
          <p:cNvSpPr>
            <a:spLocks noGrp="1"/>
          </p:cNvSpPr>
          <p:nvPr>
            <p:ph type="dt" sz="half" idx="10"/>
          </p:nvPr>
        </p:nvSpPr>
        <p:spPr/>
        <p:txBody>
          <a:bodyPr/>
          <a:lstStyle/>
          <a:p>
            <a:fld id="{5D38260C-63F1-4843-A8B9-D1B08C620417}" type="datetimeFigureOut">
              <a:rPr lang="en-US" smtClean="0"/>
              <a:t>1/8/24</a:t>
            </a:fld>
            <a:endParaRPr lang="en-US"/>
          </a:p>
        </p:txBody>
      </p:sp>
      <p:sp>
        <p:nvSpPr>
          <p:cNvPr id="3" name="Footer Placeholder 2">
            <a:extLst>
              <a:ext uri="{FF2B5EF4-FFF2-40B4-BE49-F238E27FC236}">
                <a16:creationId xmlns:a16="http://schemas.microsoft.com/office/drawing/2014/main" id="{9BDDFCF9-1C60-93EC-F16C-9B45D52633E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68394AA-995D-1D41-010F-292521D50164}"/>
              </a:ext>
            </a:extLst>
          </p:cNvPr>
          <p:cNvSpPr>
            <a:spLocks noGrp="1"/>
          </p:cNvSpPr>
          <p:nvPr>
            <p:ph type="sldNum" sz="quarter" idx="12"/>
          </p:nvPr>
        </p:nvSpPr>
        <p:spPr/>
        <p:txBody>
          <a:bodyPr/>
          <a:lstStyle/>
          <a:p>
            <a:fld id="{180B8370-100B-4046-8964-B29BFB1A06CF}" type="slidenum">
              <a:rPr lang="en-US" smtClean="0"/>
              <a:t>‹#›</a:t>
            </a:fld>
            <a:endParaRPr lang="en-US"/>
          </a:p>
        </p:txBody>
      </p:sp>
    </p:spTree>
    <p:extLst>
      <p:ext uri="{BB962C8B-B14F-4D97-AF65-F5344CB8AC3E}">
        <p14:creationId xmlns:p14="http://schemas.microsoft.com/office/powerpoint/2010/main" val="298915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4AD27-289F-353A-6A49-F2E191A6F0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19DCFF1-B8A8-86AD-7C44-7032EC9CF3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88CA31-4FB2-4949-347F-8A4D4862DA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A93D3F-C350-0BFC-88EA-EB9626DCB6E3}"/>
              </a:ext>
            </a:extLst>
          </p:cNvPr>
          <p:cNvSpPr>
            <a:spLocks noGrp="1"/>
          </p:cNvSpPr>
          <p:nvPr>
            <p:ph type="dt" sz="half" idx="10"/>
          </p:nvPr>
        </p:nvSpPr>
        <p:spPr/>
        <p:txBody>
          <a:bodyPr/>
          <a:lstStyle/>
          <a:p>
            <a:fld id="{5D38260C-63F1-4843-A8B9-D1B08C620417}" type="datetimeFigureOut">
              <a:rPr lang="en-US" smtClean="0"/>
              <a:t>1/8/24</a:t>
            </a:fld>
            <a:endParaRPr lang="en-US"/>
          </a:p>
        </p:txBody>
      </p:sp>
      <p:sp>
        <p:nvSpPr>
          <p:cNvPr id="6" name="Footer Placeholder 5">
            <a:extLst>
              <a:ext uri="{FF2B5EF4-FFF2-40B4-BE49-F238E27FC236}">
                <a16:creationId xmlns:a16="http://schemas.microsoft.com/office/drawing/2014/main" id="{2BD60E0C-FC4C-B07C-C827-0D653A7D6D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31F587-1C03-47A8-B793-71567280A3B9}"/>
              </a:ext>
            </a:extLst>
          </p:cNvPr>
          <p:cNvSpPr>
            <a:spLocks noGrp="1"/>
          </p:cNvSpPr>
          <p:nvPr>
            <p:ph type="sldNum" sz="quarter" idx="12"/>
          </p:nvPr>
        </p:nvSpPr>
        <p:spPr/>
        <p:txBody>
          <a:bodyPr/>
          <a:lstStyle/>
          <a:p>
            <a:fld id="{180B8370-100B-4046-8964-B29BFB1A06CF}" type="slidenum">
              <a:rPr lang="en-US" smtClean="0"/>
              <a:t>‹#›</a:t>
            </a:fld>
            <a:endParaRPr lang="en-US"/>
          </a:p>
        </p:txBody>
      </p:sp>
    </p:spTree>
    <p:extLst>
      <p:ext uri="{BB962C8B-B14F-4D97-AF65-F5344CB8AC3E}">
        <p14:creationId xmlns:p14="http://schemas.microsoft.com/office/powerpoint/2010/main" val="3815340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8E72F-4854-F477-1F84-6173B812C8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93BB17B-CC4B-3DC8-90F3-91EA191F70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E9529C7-1BF1-909D-D913-62E872D444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590A63-2B5B-E6BF-A08A-7DC4D954B76E}"/>
              </a:ext>
            </a:extLst>
          </p:cNvPr>
          <p:cNvSpPr>
            <a:spLocks noGrp="1"/>
          </p:cNvSpPr>
          <p:nvPr>
            <p:ph type="dt" sz="half" idx="10"/>
          </p:nvPr>
        </p:nvSpPr>
        <p:spPr/>
        <p:txBody>
          <a:bodyPr/>
          <a:lstStyle/>
          <a:p>
            <a:fld id="{5D38260C-63F1-4843-A8B9-D1B08C620417}" type="datetimeFigureOut">
              <a:rPr lang="en-US" smtClean="0"/>
              <a:t>1/8/24</a:t>
            </a:fld>
            <a:endParaRPr lang="en-US"/>
          </a:p>
        </p:txBody>
      </p:sp>
      <p:sp>
        <p:nvSpPr>
          <p:cNvPr id="6" name="Footer Placeholder 5">
            <a:extLst>
              <a:ext uri="{FF2B5EF4-FFF2-40B4-BE49-F238E27FC236}">
                <a16:creationId xmlns:a16="http://schemas.microsoft.com/office/drawing/2014/main" id="{6A1CC7FD-70AF-400B-3567-6FB0477E61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C4D277-4BA8-B7DE-2483-B1B42FC2C245}"/>
              </a:ext>
            </a:extLst>
          </p:cNvPr>
          <p:cNvSpPr>
            <a:spLocks noGrp="1"/>
          </p:cNvSpPr>
          <p:nvPr>
            <p:ph type="sldNum" sz="quarter" idx="12"/>
          </p:nvPr>
        </p:nvSpPr>
        <p:spPr/>
        <p:txBody>
          <a:bodyPr/>
          <a:lstStyle/>
          <a:p>
            <a:fld id="{180B8370-100B-4046-8964-B29BFB1A06CF}" type="slidenum">
              <a:rPr lang="en-US" smtClean="0"/>
              <a:t>‹#›</a:t>
            </a:fld>
            <a:endParaRPr lang="en-US"/>
          </a:p>
        </p:txBody>
      </p:sp>
    </p:spTree>
    <p:extLst>
      <p:ext uri="{BB962C8B-B14F-4D97-AF65-F5344CB8AC3E}">
        <p14:creationId xmlns:p14="http://schemas.microsoft.com/office/powerpoint/2010/main" val="776464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370B7A-8732-63E2-316B-6BDE42F15B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73C255C-9FBA-F261-9551-777CD7E9E9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C33DE9-6399-E185-91BF-3C13853FE8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38260C-63F1-4843-A8B9-D1B08C620417}" type="datetimeFigureOut">
              <a:rPr lang="en-US" smtClean="0"/>
              <a:t>1/8/24</a:t>
            </a:fld>
            <a:endParaRPr lang="en-US"/>
          </a:p>
        </p:txBody>
      </p:sp>
      <p:sp>
        <p:nvSpPr>
          <p:cNvPr id="5" name="Footer Placeholder 4">
            <a:extLst>
              <a:ext uri="{FF2B5EF4-FFF2-40B4-BE49-F238E27FC236}">
                <a16:creationId xmlns:a16="http://schemas.microsoft.com/office/drawing/2014/main" id="{9F391BE6-A792-80DA-DB3E-7145DB5069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F21B257-D032-7E1D-EB3B-4408B8B48E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0B8370-100B-4046-8964-B29BFB1A06CF}" type="slidenum">
              <a:rPr lang="en-US" smtClean="0"/>
              <a:t>‹#›</a:t>
            </a:fld>
            <a:endParaRPr lang="en-US"/>
          </a:p>
        </p:txBody>
      </p:sp>
    </p:spTree>
    <p:extLst>
      <p:ext uri="{BB962C8B-B14F-4D97-AF65-F5344CB8AC3E}">
        <p14:creationId xmlns:p14="http://schemas.microsoft.com/office/powerpoint/2010/main" val="38767344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5.xml"/><Relationship Id="rId5" Type="http://schemas.openxmlformats.org/officeDocument/2006/relationships/image" Target="../media/image8.pn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5.xml"/><Relationship Id="rId5" Type="http://schemas.openxmlformats.org/officeDocument/2006/relationships/image" Target="../media/image8.png"/><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4.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 Id="rId4" Type="http://schemas.openxmlformats.org/officeDocument/2006/relationships/hyperlink" Target="http://www.renewunow.or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8.png"/><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8.png"/><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image" Target="../media/image12.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hyperlink" Target="https://www.youtube.com/watch?v=RQ1sVPqwxgw&amp;t=6s" TargetMode="External"/><Relationship Id="rId2" Type="http://schemas.openxmlformats.org/officeDocument/2006/relationships/slideLayout" Target="../slideLayouts/slideLayout2.xml"/><Relationship Id="rId1" Type="http://schemas.openxmlformats.org/officeDocument/2006/relationships/video" Target="https://www.youtube.com/embed/RQ1sVPqwxgw?start=1&amp;feature=oembed" TargetMode="External"/><Relationship Id="rId6" Type="http://schemas.openxmlformats.org/officeDocument/2006/relationships/image" Target="../media/image13.jpeg"/><Relationship Id="rId5" Type="http://schemas.microsoft.com/office/2007/relationships/hdphoto" Target="../media/hdphoto1.wdp"/><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3C1DC61-810D-3D0A-583C-3EF17A9FAAAC}"/>
              </a:ext>
            </a:extLst>
          </p:cNvPr>
          <p:cNvPicPr>
            <a:picLocks noChangeAspect="1"/>
          </p:cNvPicPr>
          <p:nvPr/>
        </p:nvPicPr>
        <p:blipFill>
          <a:blip r:embed="rId2">
            <a:extLst>
              <a:ext uri="{BEBA8EAE-BF5A-486C-A8C5-ECC9F3942E4B}">
                <a14:imgProps xmlns:a14="http://schemas.microsoft.com/office/drawing/2010/main">
                  <a14:imgLayer r:embed="rId3">
                    <a14:imgEffect>
                      <a14:artisticPhotocopy trans="10000"/>
                    </a14:imgEffect>
                  </a14:imgLayer>
                </a14:imgProps>
              </a:ext>
              <a:ext uri="{28A0092B-C50C-407E-A947-70E740481C1C}">
                <a14:useLocalDpi xmlns:a14="http://schemas.microsoft.com/office/drawing/2010/main" val="0"/>
              </a:ext>
            </a:extLst>
          </a:blip>
          <a:stretch>
            <a:fillRect/>
          </a:stretch>
        </p:blipFill>
        <p:spPr>
          <a:xfrm rot="16200000">
            <a:off x="6567805" y="110522"/>
            <a:ext cx="7641466" cy="6636954"/>
          </a:xfrm>
          <a:prstGeom prst="rect">
            <a:avLst/>
          </a:prstGeom>
        </p:spPr>
      </p:pic>
      <p:sp>
        <p:nvSpPr>
          <p:cNvPr id="2" name="Title 1">
            <a:extLst>
              <a:ext uri="{FF2B5EF4-FFF2-40B4-BE49-F238E27FC236}">
                <a16:creationId xmlns:a16="http://schemas.microsoft.com/office/drawing/2014/main" id="{97F1F9EE-65E9-82B9-6984-52F7CD3EF5DA}"/>
              </a:ext>
            </a:extLst>
          </p:cNvPr>
          <p:cNvSpPr>
            <a:spLocks noGrp="1"/>
          </p:cNvSpPr>
          <p:nvPr>
            <p:ph type="ctrTitle"/>
          </p:nvPr>
        </p:nvSpPr>
        <p:spPr>
          <a:xfrm>
            <a:off x="2618320" y="2417216"/>
            <a:ext cx="9573680" cy="2232717"/>
          </a:xfrm>
        </p:spPr>
        <p:txBody>
          <a:bodyPr anchor="ctr">
            <a:normAutofit/>
          </a:bodyPr>
          <a:lstStyle/>
          <a:p>
            <a:pPr algn="l"/>
            <a:r>
              <a:rPr lang="en-US" sz="5000" dirty="0">
                <a:latin typeface="Gotham Bold" pitchFamily="50" charset="0"/>
              </a:rPr>
              <a:t>Renew My Mind: </a:t>
            </a:r>
            <a:br>
              <a:rPr lang="en-US" sz="5000" dirty="0">
                <a:latin typeface="Gotham Bold" pitchFamily="50" charset="0"/>
              </a:rPr>
            </a:br>
            <a:r>
              <a:rPr lang="en-US" sz="5000" b="1" i="0" u="none" strike="noStrike" dirty="0">
                <a:solidFill>
                  <a:srgbClr val="000000"/>
                </a:solidFill>
                <a:effectLst/>
                <a:latin typeface="Gotham Medium" pitchFamily="2" charset="0"/>
              </a:rPr>
              <a:t>Acceptance &amp; Commitment </a:t>
            </a:r>
            <a:br>
              <a:rPr lang="en-US" sz="5000" b="1" i="0" u="none" strike="noStrike" dirty="0">
                <a:solidFill>
                  <a:srgbClr val="000000"/>
                </a:solidFill>
                <a:effectLst/>
                <a:latin typeface="Gotham Medium" pitchFamily="2" charset="0"/>
              </a:rPr>
            </a:br>
            <a:r>
              <a:rPr lang="en-US" sz="5000" b="1" i="0" u="none" strike="noStrike" dirty="0">
                <a:solidFill>
                  <a:srgbClr val="000000"/>
                </a:solidFill>
                <a:effectLst/>
                <a:latin typeface="Gotham Medium" pitchFamily="2" charset="0"/>
              </a:rPr>
              <a:t>Therapy (ACT)</a:t>
            </a:r>
            <a:endParaRPr lang="en-US" sz="5000" dirty="0">
              <a:latin typeface="Gotham Medium" pitchFamily="2" charset="0"/>
            </a:endParaRPr>
          </a:p>
        </p:txBody>
      </p:sp>
      <p:sp>
        <p:nvSpPr>
          <p:cNvPr id="3" name="Subtitle 2">
            <a:extLst>
              <a:ext uri="{FF2B5EF4-FFF2-40B4-BE49-F238E27FC236}">
                <a16:creationId xmlns:a16="http://schemas.microsoft.com/office/drawing/2014/main" id="{B5B7AAB7-5690-5F2F-7499-8CCC787024B1}"/>
              </a:ext>
            </a:extLst>
          </p:cNvPr>
          <p:cNvSpPr>
            <a:spLocks noGrp="1"/>
          </p:cNvSpPr>
          <p:nvPr>
            <p:ph type="subTitle" idx="1"/>
          </p:nvPr>
        </p:nvSpPr>
        <p:spPr>
          <a:xfrm>
            <a:off x="2618320" y="4654895"/>
            <a:ext cx="9144000" cy="645515"/>
          </a:xfrm>
        </p:spPr>
        <p:txBody>
          <a:bodyPr>
            <a:normAutofit/>
          </a:bodyPr>
          <a:lstStyle/>
          <a:p>
            <a:pPr algn="l"/>
            <a:r>
              <a:rPr lang="en-US" b="0" i="0" u="none" strike="noStrike" dirty="0" err="1">
                <a:solidFill>
                  <a:srgbClr val="000000"/>
                </a:solidFill>
                <a:effectLst/>
                <a:latin typeface="Gotham Thin" pitchFamily="2" charset="0"/>
              </a:rPr>
              <a:t>RenewU</a:t>
            </a:r>
            <a:r>
              <a:rPr lang="en-US" b="0" i="0" u="none" strike="noStrike" dirty="0">
                <a:solidFill>
                  <a:srgbClr val="000000"/>
                </a:solidFill>
                <a:effectLst/>
                <a:latin typeface="Gotham Thin" pitchFamily="2" charset="0"/>
              </a:rPr>
              <a:t> Workshop ​</a:t>
            </a:r>
            <a:endParaRPr lang="en-US" dirty="0">
              <a:latin typeface="Gotham Thin" pitchFamily="50" charset="0"/>
            </a:endParaRPr>
          </a:p>
        </p:txBody>
      </p:sp>
      <p:pic>
        <p:nvPicPr>
          <p:cNvPr id="4" name="Picture 3">
            <a:extLst>
              <a:ext uri="{FF2B5EF4-FFF2-40B4-BE49-F238E27FC236}">
                <a16:creationId xmlns:a16="http://schemas.microsoft.com/office/drawing/2014/main" id="{AA91D447-0FC4-6E17-5E7A-5BB03F028D0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8734" y="2312641"/>
            <a:ext cx="2209586" cy="2232717"/>
          </a:xfrm>
          <a:prstGeom prst="rect">
            <a:avLst/>
          </a:prstGeom>
        </p:spPr>
      </p:pic>
      <p:pic>
        <p:nvPicPr>
          <p:cNvPr id="5" name="Picture 4">
            <a:extLst>
              <a:ext uri="{FF2B5EF4-FFF2-40B4-BE49-F238E27FC236}">
                <a16:creationId xmlns:a16="http://schemas.microsoft.com/office/drawing/2014/main" id="{3E414248-5B6F-4F8E-F66B-6E411457DE7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47127" y="79149"/>
            <a:ext cx="3648873" cy="2412310"/>
          </a:xfrm>
          <a:prstGeom prst="rect">
            <a:avLst/>
          </a:prstGeom>
        </p:spPr>
      </p:pic>
      <p:sp>
        <p:nvSpPr>
          <p:cNvPr id="13" name="TextBox 12">
            <a:extLst>
              <a:ext uri="{FF2B5EF4-FFF2-40B4-BE49-F238E27FC236}">
                <a16:creationId xmlns:a16="http://schemas.microsoft.com/office/drawing/2014/main" id="{9013635E-C75C-534A-8B4E-CD1E7D980322}"/>
              </a:ext>
            </a:extLst>
          </p:cNvPr>
          <p:cNvSpPr txBox="1"/>
          <p:nvPr/>
        </p:nvSpPr>
        <p:spPr>
          <a:xfrm>
            <a:off x="4399200" y="6215339"/>
            <a:ext cx="6854400" cy="369332"/>
          </a:xfrm>
          <a:prstGeom prst="rect">
            <a:avLst/>
          </a:prstGeom>
          <a:noFill/>
        </p:spPr>
        <p:txBody>
          <a:bodyPr wrap="square">
            <a:spAutoFit/>
          </a:bodyPr>
          <a:lstStyle/>
          <a:p>
            <a:r>
              <a:rPr lang="en-US" sz="1800" b="0" i="0" dirty="0">
                <a:solidFill>
                  <a:srgbClr val="000000"/>
                </a:solidFill>
                <a:effectLst/>
                <a:latin typeface="Calibri" panose="020F0502020204030204" pitchFamily="34" charset="0"/>
              </a:rPr>
              <a:t>© University of Central Florida</a:t>
            </a:r>
            <a:endParaRPr lang="en-US" dirty="0"/>
          </a:p>
        </p:txBody>
      </p:sp>
    </p:spTree>
    <p:extLst>
      <p:ext uri="{BB962C8B-B14F-4D97-AF65-F5344CB8AC3E}">
        <p14:creationId xmlns:p14="http://schemas.microsoft.com/office/powerpoint/2010/main" val="1754924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CFDC36CC-6A6E-BCDA-2663-6CA4405031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85330" y="2042057"/>
            <a:ext cx="2216704" cy="2261943"/>
          </a:xfrm>
          <a:prstGeom prst="rect">
            <a:avLst/>
          </a:prstGeom>
        </p:spPr>
      </p:pic>
      <p:pic>
        <p:nvPicPr>
          <p:cNvPr id="13" name="Picture 12">
            <a:extLst>
              <a:ext uri="{FF2B5EF4-FFF2-40B4-BE49-F238E27FC236}">
                <a16:creationId xmlns:a16="http://schemas.microsoft.com/office/drawing/2014/main" id="{29F86162-9158-E8A0-F127-88DAB844FEE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071" y="-881883"/>
            <a:ext cx="1728489" cy="1763765"/>
          </a:xfrm>
          <a:prstGeom prst="rect">
            <a:avLst/>
          </a:prstGeom>
        </p:spPr>
      </p:pic>
      <p:pic>
        <p:nvPicPr>
          <p:cNvPr id="12" name="Picture 11">
            <a:extLst>
              <a:ext uri="{FF2B5EF4-FFF2-40B4-BE49-F238E27FC236}">
                <a16:creationId xmlns:a16="http://schemas.microsoft.com/office/drawing/2014/main" id="{1DC49C01-F1EF-AD2F-BD7C-AD3B3EEF00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398" y="1003872"/>
            <a:ext cx="1050673" cy="1072115"/>
          </a:xfrm>
          <a:prstGeom prst="rect">
            <a:avLst/>
          </a:prstGeom>
        </p:spPr>
      </p:pic>
      <p:pic>
        <p:nvPicPr>
          <p:cNvPr id="10" name="Picture 9">
            <a:extLst>
              <a:ext uri="{FF2B5EF4-FFF2-40B4-BE49-F238E27FC236}">
                <a16:creationId xmlns:a16="http://schemas.microsoft.com/office/drawing/2014/main" id="{B540DA1C-DC95-A9FE-5296-4164B46B04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9966" y="2329435"/>
            <a:ext cx="1728489" cy="1763765"/>
          </a:xfrm>
          <a:prstGeom prst="rect">
            <a:avLst/>
          </a:prstGeom>
        </p:spPr>
      </p:pic>
      <p:pic>
        <p:nvPicPr>
          <p:cNvPr id="9" name="Picture 8">
            <a:extLst>
              <a:ext uri="{FF2B5EF4-FFF2-40B4-BE49-F238E27FC236}">
                <a16:creationId xmlns:a16="http://schemas.microsoft.com/office/drawing/2014/main" id="{CB004ADA-B278-3C34-9863-35710A385A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89518" y="4500152"/>
            <a:ext cx="3388697" cy="3457855"/>
          </a:xfrm>
          <a:prstGeom prst="rect">
            <a:avLst/>
          </a:prstGeom>
        </p:spPr>
      </p:pic>
      <p:pic>
        <p:nvPicPr>
          <p:cNvPr id="8" name="Picture 7">
            <a:extLst>
              <a:ext uri="{FF2B5EF4-FFF2-40B4-BE49-F238E27FC236}">
                <a16:creationId xmlns:a16="http://schemas.microsoft.com/office/drawing/2014/main" id="{4DA68496-CB9E-765B-4285-C9062A0EE23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398" y="4346648"/>
            <a:ext cx="2411858" cy="2461080"/>
          </a:xfrm>
          <a:prstGeom prst="rect">
            <a:avLst/>
          </a:prstGeom>
        </p:spPr>
      </p:pic>
      <p:sp>
        <p:nvSpPr>
          <p:cNvPr id="2" name="Title 1">
            <a:extLst>
              <a:ext uri="{FF2B5EF4-FFF2-40B4-BE49-F238E27FC236}">
                <a16:creationId xmlns:a16="http://schemas.microsoft.com/office/drawing/2014/main" id="{8E481BCB-5388-EE5D-D7FA-378792FEF9C8}"/>
              </a:ext>
            </a:extLst>
          </p:cNvPr>
          <p:cNvSpPr>
            <a:spLocks noGrp="1"/>
          </p:cNvSpPr>
          <p:nvPr>
            <p:ph type="title"/>
          </p:nvPr>
        </p:nvSpPr>
        <p:spPr>
          <a:xfrm>
            <a:off x="839788" y="365125"/>
            <a:ext cx="8982306" cy="1325563"/>
          </a:xfrm>
        </p:spPr>
        <p:txBody>
          <a:bodyPr/>
          <a:lstStyle/>
          <a:p>
            <a:pPr algn="ctr"/>
            <a:r>
              <a:rPr lang="en-US" dirty="0">
                <a:latin typeface="Gotham Black" pitchFamily="50" charset="0"/>
              </a:rPr>
              <a:t>Small Group Practice Activities Slide</a:t>
            </a:r>
          </a:p>
        </p:txBody>
      </p:sp>
      <p:sp>
        <p:nvSpPr>
          <p:cNvPr id="3" name="Text Placeholder 2">
            <a:extLst>
              <a:ext uri="{FF2B5EF4-FFF2-40B4-BE49-F238E27FC236}">
                <a16:creationId xmlns:a16="http://schemas.microsoft.com/office/drawing/2014/main" id="{FC01F09B-03A6-1E91-D590-3993F7C5AA20}"/>
              </a:ext>
            </a:extLst>
          </p:cNvPr>
          <p:cNvSpPr>
            <a:spLocks noGrp="1"/>
          </p:cNvSpPr>
          <p:nvPr>
            <p:ph type="body" idx="1"/>
          </p:nvPr>
        </p:nvSpPr>
        <p:spPr>
          <a:xfrm>
            <a:off x="839788" y="1903219"/>
            <a:ext cx="10512424" cy="360894"/>
          </a:xfrm>
        </p:spPr>
        <p:txBody>
          <a:bodyPr>
            <a:noAutofit/>
          </a:bodyPr>
          <a:lstStyle/>
          <a:p>
            <a:r>
              <a:rPr lang="en-US" u="none" strike="noStrike" dirty="0">
                <a:solidFill>
                  <a:srgbClr val="000000"/>
                </a:solidFill>
                <a:effectLst/>
                <a:latin typeface="Gotham Bold" pitchFamily="2" charset="0"/>
              </a:rPr>
              <a:t>Practice using the ACT Matrix: </a:t>
            </a:r>
            <a:r>
              <a:rPr lang="en-US" dirty="0">
                <a:solidFill>
                  <a:srgbClr val="000000"/>
                </a:solidFill>
                <a:effectLst/>
                <a:latin typeface="Gotham Bold" pitchFamily="2" charset="0"/>
              </a:rPr>
              <a:t>​</a:t>
            </a:r>
            <a:endParaRPr lang="en-US" dirty="0">
              <a:latin typeface="Gotham Bold" pitchFamily="2" charset="0"/>
            </a:endParaRPr>
          </a:p>
        </p:txBody>
      </p:sp>
      <p:sp>
        <p:nvSpPr>
          <p:cNvPr id="4" name="Content Placeholder 3">
            <a:extLst>
              <a:ext uri="{FF2B5EF4-FFF2-40B4-BE49-F238E27FC236}">
                <a16:creationId xmlns:a16="http://schemas.microsoft.com/office/drawing/2014/main" id="{500A7BF2-4862-9EC9-B9C5-6620C92E46F7}"/>
              </a:ext>
            </a:extLst>
          </p:cNvPr>
          <p:cNvSpPr>
            <a:spLocks noGrp="1"/>
          </p:cNvSpPr>
          <p:nvPr>
            <p:ph sz="half" idx="2"/>
          </p:nvPr>
        </p:nvSpPr>
        <p:spPr>
          <a:xfrm>
            <a:off x="1215969" y="2447058"/>
            <a:ext cx="11162246" cy="3684588"/>
          </a:xfrm>
        </p:spPr>
        <p:txBody>
          <a:bodyPr/>
          <a:lstStyle/>
          <a:p>
            <a:pPr marL="0" indent="0" algn="l" rtl="0" fontAlgn="base">
              <a:buNone/>
            </a:pPr>
            <a:r>
              <a:rPr lang="en-US" sz="2400" u="none" strike="noStrike" dirty="0">
                <a:solidFill>
                  <a:srgbClr val="000000"/>
                </a:solidFill>
                <a:effectLst/>
                <a:latin typeface="Gotham Medium" pitchFamily="2" charset="0"/>
              </a:rPr>
              <a:t>Consider a situation that is currently causing you anxiety, stress or burnout. </a:t>
            </a:r>
            <a:r>
              <a:rPr lang="en-US" sz="2400" dirty="0">
                <a:solidFill>
                  <a:srgbClr val="000000"/>
                </a:solidFill>
                <a:effectLst/>
                <a:latin typeface="Gotham Medium" pitchFamily="2" charset="0"/>
              </a:rPr>
              <a:t>​</a:t>
            </a:r>
          </a:p>
          <a:p>
            <a:pPr marL="0" indent="0" algn="l" rtl="0" fontAlgn="base">
              <a:buNone/>
            </a:pPr>
            <a:r>
              <a:rPr lang="en-US" sz="2400" u="none" strike="noStrike" dirty="0">
                <a:solidFill>
                  <a:srgbClr val="000000"/>
                </a:solidFill>
                <a:effectLst/>
                <a:latin typeface="Gotham Medium" pitchFamily="2" charset="0"/>
              </a:rPr>
              <a:t>Use the ACT matrix to guide you through other perspectives you can    use to navigate the scenario.</a:t>
            </a:r>
            <a:r>
              <a:rPr lang="en-US" sz="2400" dirty="0">
                <a:solidFill>
                  <a:srgbClr val="000000"/>
                </a:solidFill>
                <a:effectLst/>
                <a:latin typeface="Gotham Medium" pitchFamily="2" charset="0"/>
              </a:rPr>
              <a:t>​</a:t>
            </a:r>
          </a:p>
          <a:p>
            <a:pPr marL="0" indent="0" algn="l" rtl="0" fontAlgn="base">
              <a:buNone/>
            </a:pPr>
            <a:r>
              <a:rPr lang="en-US" sz="2400" u="none" strike="noStrike" dirty="0">
                <a:solidFill>
                  <a:srgbClr val="000000"/>
                </a:solidFill>
                <a:effectLst/>
                <a:latin typeface="Gotham Medium" pitchFamily="2" charset="0"/>
              </a:rPr>
              <a:t>Discuss how you found the ACT matrix to be helpful among your group.</a:t>
            </a:r>
            <a:endParaRPr lang="en-US" sz="2400" dirty="0">
              <a:solidFill>
                <a:srgbClr val="000000"/>
              </a:solidFill>
              <a:effectLst/>
              <a:latin typeface="Gotham Medium" pitchFamily="2" charset="0"/>
            </a:endParaRPr>
          </a:p>
          <a:p>
            <a:pPr marL="0" indent="0">
              <a:buNone/>
            </a:pPr>
            <a:endParaRPr lang="en-US" dirty="0"/>
          </a:p>
        </p:txBody>
      </p:sp>
      <p:pic>
        <p:nvPicPr>
          <p:cNvPr id="7" name="Picture 6">
            <a:extLst>
              <a:ext uri="{FF2B5EF4-FFF2-40B4-BE49-F238E27FC236}">
                <a16:creationId xmlns:a16="http://schemas.microsoft.com/office/drawing/2014/main" id="{E33EC11B-0865-7113-3F77-CE7009315BD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94013" y="111071"/>
            <a:ext cx="2111197" cy="1833669"/>
          </a:xfrm>
          <a:prstGeom prst="rect">
            <a:avLst/>
          </a:prstGeom>
        </p:spPr>
      </p:pic>
      <p:pic>
        <p:nvPicPr>
          <p:cNvPr id="14" name="Picture 13">
            <a:extLst>
              <a:ext uri="{FF2B5EF4-FFF2-40B4-BE49-F238E27FC236}">
                <a16:creationId xmlns:a16="http://schemas.microsoft.com/office/drawing/2014/main" id="{1B5FBA50-78AA-4F3F-B994-C6B6BB28F4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0885" y="-289881"/>
            <a:ext cx="1050673" cy="1072115"/>
          </a:xfrm>
          <a:prstGeom prst="rect">
            <a:avLst/>
          </a:prstGeom>
        </p:spPr>
      </p:pic>
      <p:pic>
        <p:nvPicPr>
          <p:cNvPr id="5" name="Picture 4">
            <a:extLst>
              <a:ext uri="{FF2B5EF4-FFF2-40B4-BE49-F238E27FC236}">
                <a16:creationId xmlns:a16="http://schemas.microsoft.com/office/drawing/2014/main" id="{253AA4D8-10BB-B0B4-A8AA-8583FEC1C21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38429" y="2523739"/>
            <a:ext cx="231562" cy="231562"/>
          </a:xfrm>
          <a:prstGeom prst="rect">
            <a:avLst/>
          </a:prstGeom>
        </p:spPr>
      </p:pic>
      <p:pic>
        <p:nvPicPr>
          <p:cNvPr id="6" name="Picture 5">
            <a:extLst>
              <a:ext uri="{FF2B5EF4-FFF2-40B4-BE49-F238E27FC236}">
                <a16:creationId xmlns:a16="http://schemas.microsoft.com/office/drawing/2014/main" id="{859B44B2-9F9B-CB5E-235D-220A8B6ECAA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38429" y="3299891"/>
            <a:ext cx="231562" cy="231562"/>
          </a:xfrm>
          <a:prstGeom prst="rect">
            <a:avLst/>
          </a:prstGeom>
        </p:spPr>
      </p:pic>
      <p:pic>
        <p:nvPicPr>
          <p:cNvPr id="15" name="Picture 14">
            <a:extLst>
              <a:ext uri="{FF2B5EF4-FFF2-40B4-BE49-F238E27FC236}">
                <a16:creationId xmlns:a16="http://schemas.microsoft.com/office/drawing/2014/main" id="{23CF9B4C-EF61-BA9D-0F11-6984D04464C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38429" y="4064682"/>
            <a:ext cx="231562" cy="231562"/>
          </a:xfrm>
          <a:prstGeom prst="rect">
            <a:avLst/>
          </a:prstGeom>
        </p:spPr>
      </p:pic>
      <p:sp>
        <p:nvSpPr>
          <p:cNvPr id="16" name="TextBox 15">
            <a:extLst>
              <a:ext uri="{FF2B5EF4-FFF2-40B4-BE49-F238E27FC236}">
                <a16:creationId xmlns:a16="http://schemas.microsoft.com/office/drawing/2014/main" id="{699454C5-F2BC-FFCD-B574-DE9D63B0D2F5}"/>
              </a:ext>
            </a:extLst>
          </p:cNvPr>
          <p:cNvSpPr txBox="1"/>
          <p:nvPr/>
        </p:nvSpPr>
        <p:spPr>
          <a:xfrm>
            <a:off x="1959315" y="6340369"/>
            <a:ext cx="8262000" cy="369332"/>
          </a:xfrm>
          <a:prstGeom prst="rect">
            <a:avLst/>
          </a:prstGeom>
          <a:noFill/>
        </p:spPr>
        <p:txBody>
          <a:bodyPr wrap="square">
            <a:spAutoFit/>
          </a:bodyPr>
          <a:lstStyle/>
          <a:p>
            <a:pPr algn="ctr"/>
            <a:r>
              <a:rPr lang="en-US" sz="1800" b="0" i="0" dirty="0">
                <a:solidFill>
                  <a:srgbClr val="000000"/>
                </a:solidFill>
                <a:effectLst/>
                <a:latin typeface="Calibri" panose="020F0502020204030204" pitchFamily="34" charset="0"/>
              </a:rPr>
              <a:t>© University of Central Florida</a:t>
            </a:r>
            <a:endParaRPr lang="en-US" dirty="0"/>
          </a:p>
        </p:txBody>
      </p:sp>
    </p:spTree>
    <p:extLst>
      <p:ext uri="{BB962C8B-B14F-4D97-AF65-F5344CB8AC3E}">
        <p14:creationId xmlns:p14="http://schemas.microsoft.com/office/powerpoint/2010/main" val="221835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E1E7B2-0F18-1F0F-A3A0-BE97530B5331}"/>
              </a:ext>
            </a:extLst>
          </p:cNvPr>
          <p:cNvSpPr>
            <a:spLocks noGrp="1"/>
          </p:cNvSpPr>
          <p:nvPr>
            <p:ph idx="1"/>
          </p:nvPr>
        </p:nvSpPr>
        <p:spPr>
          <a:xfrm>
            <a:off x="4620670" y="1851369"/>
            <a:ext cx="6190817" cy="784069"/>
          </a:xfrm>
        </p:spPr>
        <p:txBody>
          <a:bodyPr>
            <a:noAutofit/>
          </a:bodyPr>
          <a:lstStyle/>
          <a:p>
            <a:pPr lvl="1" indent="-342900">
              <a:lnSpc>
                <a:spcPct val="100000"/>
              </a:lnSpc>
              <a:spcAft>
                <a:spcPts val="1200"/>
              </a:spcAft>
            </a:pPr>
            <a:r>
              <a:rPr lang="en-US" dirty="0">
                <a:latin typeface="Gotham Medium" pitchFamily="50" charset="0"/>
              </a:rPr>
              <a:t>What part of the ACT Matrix was the most helpful to you?</a:t>
            </a:r>
          </a:p>
        </p:txBody>
      </p:sp>
      <p:sp>
        <p:nvSpPr>
          <p:cNvPr id="6" name="Oval 5">
            <a:extLst>
              <a:ext uri="{FF2B5EF4-FFF2-40B4-BE49-F238E27FC236}">
                <a16:creationId xmlns:a16="http://schemas.microsoft.com/office/drawing/2014/main" id="{22DA058F-D6F5-5FDA-E841-59C00D11DC09}"/>
              </a:ext>
            </a:extLst>
          </p:cNvPr>
          <p:cNvSpPr/>
          <p:nvPr/>
        </p:nvSpPr>
        <p:spPr>
          <a:xfrm>
            <a:off x="978731" y="814365"/>
            <a:ext cx="3913275" cy="3783663"/>
          </a:xfrm>
          <a:prstGeom prst="ellipse">
            <a:avLst/>
          </a:prstGeom>
          <a:solidFill>
            <a:srgbClr val="004F71"/>
          </a:solidFill>
          <a:ln>
            <a:solidFill>
              <a:srgbClr val="00968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90B5B4D0-7D3B-0A8B-B74A-A205A366FCD4}"/>
              </a:ext>
            </a:extLst>
          </p:cNvPr>
          <p:cNvSpPr txBox="1"/>
          <p:nvPr/>
        </p:nvSpPr>
        <p:spPr>
          <a:xfrm>
            <a:off x="1023454" y="1786093"/>
            <a:ext cx="3667432" cy="1754326"/>
          </a:xfrm>
          <a:prstGeom prst="rect">
            <a:avLst/>
          </a:prstGeom>
          <a:noFill/>
        </p:spPr>
        <p:txBody>
          <a:bodyPr wrap="square">
            <a:spAutoFit/>
          </a:bodyPr>
          <a:lstStyle/>
          <a:p>
            <a:pPr algn="ctr"/>
            <a:r>
              <a:rPr lang="en-US" sz="3600" b="1" dirty="0">
                <a:solidFill>
                  <a:schemeClr val="bg1"/>
                </a:solidFill>
                <a:latin typeface="Gotham Bold" pitchFamily="50" charset="0"/>
                <a:ea typeface="Calibri" panose="020F0502020204030204" pitchFamily="34" charset="0"/>
                <a:cs typeface="Calibri"/>
              </a:rPr>
              <a:t>ACT</a:t>
            </a:r>
          </a:p>
          <a:p>
            <a:pPr algn="ctr"/>
            <a:r>
              <a:rPr lang="en-US" sz="3600" b="1" dirty="0">
                <a:solidFill>
                  <a:schemeClr val="bg1"/>
                </a:solidFill>
                <a:latin typeface="Gotham Bold" pitchFamily="50" charset="0"/>
                <a:ea typeface="Calibri" panose="020F0502020204030204" pitchFamily="34" charset="0"/>
                <a:cs typeface="Calibri"/>
              </a:rPr>
              <a:t>Matrix </a:t>
            </a:r>
          </a:p>
          <a:p>
            <a:pPr algn="ctr"/>
            <a:r>
              <a:rPr lang="en-US" sz="3600" b="1" dirty="0">
                <a:solidFill>
                  <a:schemeClr val="bg1"/>
                </a:solidFill>
                <a:latin typeface="Gotham Bold" pitchFamily="50" charset="0"/>
                <a:ea typeface="Calibri" panose="020F0502020204030204" pitchFamily="34" charset="0"/>
                <a:cs typeface="Calibri"/>
              </a:rPr>
              <a:t>Reflection</a:t>
            </a:r>
            <a:endParaRPr lang="en-US" sz="3600" dirty="0">
              <a:solidFill>
                <a:schemeClr val="bg1"/>
              </a:solidFill>
              <a:latin typeface="Gotham Bold" pitchFamily="50" charset="0"/>
              <a:ea typeface="Calibri" panose="020F0502020204030204" pitchFamily="34" charset="0"/>
              <a:cs typeface="Calibri" panose="020F0502020204030204" pitchFamily="34" charset="0"/>
            </a:endParaRPr>
          </a:p>
        </p:txBody>
      </p:sp>
      <p:sp>
        <p:nvSpPr>
          <p:cNvPr id="8" name="Content Placeholder 2">
            <a:extLst>
              <a:ext uri="{FF2B5EF4-FFF2-40B4-BE49-F238E27FC236}">
                <a16:creationId xmlns:a16="http://schemas.microsoft.com/office/drawing/2014/main" id="{173190D4-4B9D-3083-3FE1-91579BB1AE48}"/>
              </a:ext>
            </a:extLst>
          </p:cNvPr>
          <p:cNvSpPr txBox="1">
            <a:spLocks/>
          </p:cNvSpPr>
          <p:nvPr/>
        </p:nvSpPr>
        <p:spPr>
          <a:xfrm>
            <a:off x="4735609" y="3408977"/>
            <a:ext cx="6873297" cy="50699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sz="2400" u="none" strike="noStrike" dirty="0">
                <a:solidFill>
                  <a:srgbClr val="000000"/>
                </a:solidFill>
                <a:effectLst/>
                <a:latin typeface="Gotham Medium" pitchFamily="2" charset="0"/>
              </a:rPr>
              <a:t>Did the ACT Matrix help you realize anything in your situation that you may have overlooked previously?</a:t>
            </a:r>
            <a:endParaRPr lang="en-US" sz="2400" dirty="0">
              <a:latin typeface="Gotham Medium" pitchFamily="2" charset="0"/>
            </a:endParaRPr>
          </a:p>
        </p:txBody>
      </p:sp>
      <p:pic>
        <p:nvPicPr>
          <p:cNvPr id="9" name="Picture 8">
            <a:extLst>
              <a:ext uri="{FF2B5EF4-FFF2-40B4-BE49-F238E27FC236}">
                <a16:creationId xmlns:a16="http://schemas.microsoft.com/office/drawing/2014/main" id="{5FDECEE0-119D-8C5A-ACAD-FE17A405BB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 y="3915971"/>
            <a:ext cx="1336831" cy="1364114"/>
          </a:xfrm>
          <a:prstGeom prst="rect">
            <a:avLst/>
          </a:prstGeom>
        </p:spPr>
      </p:pic>
      <p:pic>
        <p:nvPicPr>
          <p:cNvPr id="10" name="Picture 9">
            <a:extLst>
              <a:ext uri="{FF2B5EF4-FFF2-40B4-BE49-F238E27FC236}">
                <a16:creationId xmlns:a16="http://schemas.microsoft.com/office/drawing/2014/main" id="{F0B8D6A7-156D-B66B-613F-07810AA19D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77259" y="5562162"/>
            <a:ext cx="1050673" cy="1072115"/>
          </a:xfrm>
          <a:prstGeom prst="rect">
            <a:avLst/>
          </a:prstGeom>
        </p:spPr>
      </p:pic>
      <p:pic>
        <p:nvPicPr>
          <p:cNvPr id="11" name="Picture 10">
            <a:extLst>
              <a:ext uri="{FF2B5EF4-FFF2-40B4-BE49-F238E27FC236}">
                <a16:creationId xmlns:a16="http://schemas.microsoft.com/office/drawing/2014/main" id="{3A242E19-95DD-4E37-4268-EBE4C62EC7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487" y="5717839"/>
            <a:ext cx="1728489" cy="1763765"/>
          </a:xfrm>
          <a:prstGeom prst="rect">
            <a:avLst/>
          </a:prstGeom>
        </p:spPr>
      </p:pic>
      <p:pic>
        <p:nvPicPr>
          <p:cNvPr id="12" name="Picture 11">
            <a:extLst>
              <a:ext uri="{FF2B5EF4-FFF2-40B4-BE49-F238E27FC236}">
                <a16:creationId xmlns:a16="http://schemas.microsoft.com/office/drawing/2014/main" id="{1FC9B6CE-726D-0ADA-8D4D-51E01054E4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58035" y="5148213"/>
            <a:ext cx="2411858" cy="2461080"/>
          </a:xfrm>
          <a:prstGeom prst="rect">
            <a:avLst/>
          </a:prstGeom>
        </p:spPr>
      </p:pic>
      <p:pic>
        <p:nvPicPr>
          <p:cNvPr id="13" name="Picture 12">
            <a:extLst>
              <a:ext uri="{FF2B5EF4-FFF2-40B4-BE49-F238E27FC236}">
                <a16:creationId xmlns:a16="http://schemas.microsoft.com/office/drawing/2014/main" id="{4EA86F0B-9330-2D75-1D0C-2110C539C8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37507" y="5705690"/>
            <a:ext cx="1050673" cy="1072115"/>
          </a:xfrm>
          <a:prstGeom prst="rect">
            <a:avLst/>
          </a:prstGeom>
        </p:spPr>
      </p:pic>
      <p:pic>
        <p:nvPicPr>
          <p:cNvPr id="14" name="Picture 13">
            <a:extLst>
              <a:ext uri="{FF2B5EF4-FFF2-40B4-BE49-F238E27FC236}">
                <a16:creationId xmlns:a16="http://schemas.microsoft.com/office/drawing/2014/main" id="{44A55FDE-5B9D-4A82-6E66-6179B3BB57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6377" y="4915943"/>
            <a:ext cx="1601796" cy="1634487"/>
          </a:xfrm>
          <a:prstGeom prst="rect">
            <a:avLst/>
          </a:prstGeom>
        </p:spPr>
      </p:pic>
      <p:pic>
        <p:nvPicPr>
          <p:cNvPr id="15" name="Picture 14">
            <a:extLst>
              <a:ext uri="{FF2B5EF4-FFF2-40B4-BE49-F238E27FC236}">
                <a16:creationId xmlns:a16="http://schemas.microsoft.com/office/drawing/2014/main" id="{E7E94D71-09C5-E280-A8BF-79E858A159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7710" y="-277550"/>
            <a:ext cx="1050673" cy="1072115"/>
          </a:xfrm>
          <a:prstGeom prst="rect">
            <a:avLst/>
          </a:prstGeom>
        </p:spPr>
      </p:pic>
      <p:pic>
        <p:nvPicPr>
          <p:cNvPr id="16" name="Picture 15">
            <a:extLst>
              <a:ext uri="{FF2B5EF4-FFF2-40B4-BE49-F238E27FC236}">
                <a16:creationId xmlns:a16="http://schemas.microsoft.com/office/drawing/2014/main" id="{70358C64-62B6-DDC2-34DE-0323B4B5CC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55801" y="-751292"/>
            <a:ext cx="1728489" cy="1763765"/>
          </a:xfrm>
          <a:prstGeom prst="rect">
            <a:avLst/>
          </a:prstGeom>
        </p:spPr>
      </p:pic>
      <p:sp>
        <p:nvSpPr>
          <p:cNvPr id="2" name="TextBox 1">
            <a:extLst>
              <a:ext uri="{FF2B5EF4-FFF2-40B4-BE49-F238E27FC236}">
                <a16:creationId xmlns:a16="http://schemas.microsoft.com/office/drawing/2014/main" id="{7874B976-5515-20F1-742D-E605AF8BC9B1}"/>
              </a:ext>
            </a:extLst>
          </p:cNvPr>
          <p:cNvSpPr txBox="1"/>
          <p:nvPr/>
        </p:nvSpPr>
        <p:spPr>
          <a:xfrm>
            <a:off x="1965000" y="6296822"/>
            <a:ext cx="8262000" cy="369332"/>
          </a:xfrm>
          <a:prstGeom prst="rect">
            <a:avLst/>
          </a:prstGeom>
          <a:noFill/>
        </p:spPr>
        <p:txBody>
          <a:bodyPr wrap="square">
            <a:spAutoFit/>
          </a:bodyPr>
          <a:lstStyle/>
          <a:p>
            <a:pPr algn="ctr"/>
            <a:r>
              <a:rPr lang="en-US" sz="1800" b="0" i="0" dirty="0">
                <a:solidFill>
                  <a:srgbClr val="000000"/>
                </a:solidFill>
                <a:effectLst/>
                <a:latin typeface="Calibri" panose="020F0502020204030204" pitchFamily="34" charset="0"/>
              </a:rPr>
              <a:t>© University of Central Florida</a:t>
            </a:r>
            <a:endParaRPr lang="en-US" dirty="0"/>
          </a:p>
        </p:txBody>
      </p:sp>
    </p:spTree>
    <p:extLst>
      <p:ext uri="{BB962C8B-B14F-4D97-AF65-F5344CB8AC3E}">
        <p14:creationId xmlns:p14="http://schemas.microsoft.com/office/powerpoint/2010/main" val="2287048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CFDC36CC-6A6E-BCDA-2663-6CA4405031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85330" y="2042057"/>
            <a:ext cx="2216704" cy="2261943"/>
          </a:xfrm>
          <a:prstGeom prst="rect">
            <a:avLst/>
          </a:prstGeom>
        </p:spPr>
      </p:pic>
      <p:pic>
        <p:nvPicPr>
          <p:cNvPr id="13" name="Picture 12">
            <a:extLst>
              <a:ext uri="{FF2B5EF4-FFF2-40B4-BE49-F238E27FC236}">
                <a16:creationId xmlns:a16="http://schemas.microsoft.com/office/drawing/2014/main" id="{29F86162-9158-E8A0-F127-88DAB844FEE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5071" y="-881883"/>
            <a:ext cx="1728489" cy="1763765"/>
          </a:xfrm>
          <a:prstGeom prst="rect">
            <a:avLst/>
          </a:prstGeom>
        </p:spPr>
      </p:pic>
      <p:pic>
        <p:nvPicPr>
          <p:cNvPr id="12" name="Picture 11">
            <a:extLst>
              <a:ext uri="{FF2B5EF4-FFF2-40B4-BE49-F238E27FC236}">
                <a16:creationId xmlns:a16="http://schemas.microsoft.com/office/drawing/2014/main" id="{1DC49C01-F1EF-AD2F-BD7C-AD3B3EEF00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398" y="1003872"/>
            <a:ext cx="1050673" cy="1072115"/>
          </a:xfrm>
          <a:prstGeom prst="rect">
            <a:avLst/>
          </a:prstGeom>
        </p:spPr>
      </p:pic>
      <p:pic>
        <p:nvPicPr>
          <p:cNvPr id="10" name="Picture 9">
            <a:extLst>
              <a:ext uri="{FF2B5EF4-FFF2-40B4-BE49-F238E27FC236}">
                <a16:creationId xmlns:a16="http://schemas.microsoft.com/office/drawing/2014/main" id="{B540DA1C-DC95-A9FE-5296-4164B46B04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9966" y="2329435"/>
            <a:ext cx="1728489" cy="1763765"/>
          </a:xfrm>
          <a:prstGeom prst="rect">
            <a:avLst/>
          </a:prstGeom>
        </p:spPr>
      </p:pic>
      <p:pic>
        <p:nvPicPr>
          <p:cNvPr id="9" name="Picture 8">
            <a:extLst>
              <a:ext uri="{FF2B5EF4-FFF2-40B4-BE49-F238E27FC236}">
                <a16:creationId xmlns:a16="http://schemas.microsoft.com/office/drawing/2014/main" id="{CB004ADA-B278-3C34-9863-35710A385A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89518" y="4500152"/>
            <a:ext cx="3388697" cy="3457855"/>
          </a:xfrm>
          <a:prstGeom prst="rect">
            <a:avLst/>
          </a:prstGeom>
        </p:spPr>
      </p:pic>
      <p:pic>
        <p:nvPicPr>
          <p:cNvPr id="8" name="Picture 7">
            <a:extLst>
              <a:ext uri="{FF2B5EF4-FFF2-40B4-BE49-F238E27FC236}">
                <a16:creationId xmlns:a16="http://schemas.microsoft.com/office/drawing/2014/main" id="{4DA68496-CB9E-765B-4285-C9062A0EE23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398" y="4346648"/>
            <a:ext cx="2411858" cy="2461080"/>
          </a:xfrm>
          <a:prstGeom prst="rect">
            <a:avLst/>
          </a:prstGeom>
        </p:spPr>
      </p:pic>
      <p:sp>
        <p:nvSpPr>
          <p:cNvPr id="2" name="Title 1">
            <a:extLst>
              <a:ext uri="{FF2B5EF4-FFF2-40B4-BE49-F238E27FC236}">
                <a16:creationId xmlns:a16="http://schemas.microsoft.com/office/drawing/2014/main" id="{8E481BCB-5388-EE5D-D7FA-378792FEF9C8}"/>
              </a:ext>
            </a:extLst>
          </p:cNvPr>
          <p:cNvSpPr>
            <a:spLocks noGrp="1"/>
          </p:cNvSpPr>
          <p:nvPr>
            <p:ph type="title"/>
          </p:nvPr>
        </p:nvSpPr>
        <p:spPr>
          <a:xfrm>
            <a:off x="839788" y="365125"/>
            <a:ext cx="8982306" cy="1325563"/>
          </a:xfrm>
        </p:spPr>
        <p:txBody>
          <a:bodyPr/>
          <a:lstStyle/>
          <a:p>
            <a:pPr algn="ctr"/>
            <a:r>
              <a:rPr lang="en-US" dirty="0">
                <a:latin typeface="Gotham Black" pitchFamily="50" charset="0"/>
              </a:rPr>
              <a:t>Conclusion</a:t>
            </a:r>
          </a:p>
        </p:txBody>
      </p:sp>
      <p:sp>
        <p:nvSpPr>
          <p:cNvPr id="3" name="Text Placeholder 2">
            <a:extLst>
              <a:ext uri="{FF2B5EF4-FFF2-40B4-BE49-F238E27FC236}">
                <a16:creationId xmlns:a16="http://schemas.microsoft.com/office/drawing/2014/main" id="{FC01F09B-03A6-1E91-D590-3993F7C5AA20}"/>
              </a:ext>
            </a:extLst>
          </p:cNvPr>
          <p:cNvSpPr>
            <a:spLocks noGrp="1"/>
          </p:cNvSpPr>
          <p:nvPr>
            <p:ph type="body" idx="1"/>
          </p:nvPr>
        </p:nvSpPr>
        <p:spPr>
          <a:xfrm>
            <a:off x="844775" y="1376808"/>
            <a:ext cx="10512424" cy="823912"/>
          </a:xfrm>
        </p:spPr>
        <p:txBody>
          <a:bodyPr/>
          <a:lstStyle/>
          <a:p>
            <a:r>
              <a:rPr lang="en-US" b="0" dirty="0">
                <a:latin typeface="Gotham Medium" pitchFamily="2" charset="0"/>
              </a:rPr>
              <a:t>Take Home Points</a:t>
            </a:r>
          </a:p>
        </p:txBody>
      </p:sp>
      <p:sp>
        <p:nvSpPr>
          <p:cNvPr id="4" name="Content Placeholder 3">
            <a:extLst>
              <a:ext uri="{FF2B5EF4-FFF2-40B4-BE49-F238E27FC236}">
                <a16:creationId xmlns:a16="http://schemas.microsoft.com/office/drawing/2014/main" id="{500A7BF2-4862-9EC9-B9C5-6620C92E46F7}"/>
              </a:ext>
            </a:extLst>
          </p:cNvPr>
          <p:cNvSpPr>
            <a:spLocks noGrp="1"/>
          </p:cNvSpPr>
          <p:nvPr>
            <p:ph sz="half" idx="2"/>
          </p:nvPr>
        </p:nvSpPr>
        <p:spPr>
          <a:xfrm>
            <a:off x="1133482" y="2373107"/>
            <a:ext cx="10512424" cy="3684588"/>
          </a:xfrm>
        </p:spPr>
        <p:txBody>
          <a:bodyPr>
            <a:normAutofit/>
          </a:bodyPr>
          <a:lstStyle/>
          <a:p>
            <a:pPr marL="0" indent="0">
              <a:buNone/>
            </a:pPr>
            <a:r>
              <a:rPr lang="en-US" sz="2400" dirty="0">
                <a:latin typeface="Gotham Medium" pitchFamily="2" charset="0"/>
              </a:rPr>
              <a:t>​Even short meditation practice shows significant improvement (few minutes per day) in mindful awareness ​</a:t>
            </a:r>
          </a:p>
          <a:p>
            <a:pPr marL="0" indent="0">
              <a:buNone/>
            </a:pPr>
            <a:r>
              <a:rPr lang="en-US" sz="2400" dirty="0">
                <a:latin typeface="Gotham Medium" pitchFamily="2" charset="0"/>
              </a:rPr>
              <a:t>Practice stepping back from unhelpful entanglement with thoughts, to help disengage with patterns of thinking that get in the way of meaningful activity​</a:t>
            </a:r>
          </a:p>
          <a:p>
            <a:pPr marL="0" indent="0">
              <a:buNone/>
            </a:pPr>
            <a:r>
              <a:rPr lang="en-US" sz="2400" dirty="0">
                <a:latin typeface="Gotham Medium" pitchFamily="2" charset="0"/>
              </a:rPr>
              <a:t>Find activities that foster your own personal values (e.g. kindness, creativity, intimacy)</a:t>
            </a:r>
          </a:p>
        </p:txBody>
      </p:sp>
      <p:pic>
        <p:nvPicPr>
          <p:cNvPr id="7" name="Picture 6">
            <a:extLst>
              <a:ext uri="{FF2B5EF4-FFF2-40B4-BE49-F238E27FC236}">
                <a16:creationId xmlns:a16="http://schemas.microsoft.com/office/drawing/2014/main" id="{E33EC11B-0865-7113-3F77-CE7009315BD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94013" y="111071"/>
            <a:ext cx="2111197" cy="1833669"/>
          </a:xfrm>
          <a:prstGeom prst="rect">
            <a:avLst/>
          </a:prstGeom>
        </p:spPr>
      </p:pic>
      <p:pic>
        <p:nvPicPr>
          <p:cNvPr id="14" name="Picture 13">
            <a:extLst>
              <a:ext uri="{FF2B5EF4-FFF2-40B4-BE49-F238E27FC236}">
                <a16:creationId xmlns:a16="http://schemas.microsoft.com/office/drawing/2014/main" id="{1B5FBA50-78AA-4F3F-B994-C6B6BB28F4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0885" y="-289881"/>
            <a:ext cx="1050673" cy="1072115"/>
          </a:xfrm>
          <a:prstGeom prst="rect">
            <a:avLst/>
          </a:prstGeom>
        </p:spPr>
      </p:pic>
      <p:pic>
        <p:nvPicPr>
          <p:cNvPr id="5" name="Picture 4">
            <a:extLst>
              <a:ext uri="{FF2B5EF4-FFF2-40B4-BE49-F238E27FC236}">
                <a16:creationId xmlns:a16="http://schemas.microsoft.com/office/drawing/2014/main" id="{AC09CDD4-8490-6EF1-6307-27282DFC147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53955" y="2464084"/>
            <a:ext cx="231562" cy="231562"/>
          </a:xfrm>
          <a:prstGeom prst="rect">
            <a:avLst/>
          </a:prstGeom>
        </p:spPr>
      </p:pic>
      <p:pic>
        <p:nvPicPr>
          <p:cNvPr id="6" name="Picture 5">
            <a:extLst>
              <a:ext uri="{FF2B5EF4-FFF2-40B4-BE49-F238E27FC236}">
                <a16:creationId xmlns:a16="http://schemas.microsoft.com/office/drawing/2014/main" id="{F49822B9-F5DA-8A9A-6989-0B41EF1A13B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2648" y="4362890"/>
            <a:ext cx="231562" cy="231562"/>
          </a:xfrm>
          <a:prstGeom prst="rect">
            <a:avLst/>
          </a:prstGeom>
        </p:spPr>
      </p:pic>
      <p:pic>
        <p:nvPicPr>
          <p:cNvPr id="15" name="Picture 14">
            <a:extLst>
              <a:ext uri="{FF2B5EF4-FFF2-40B4-BE49-F238E27FC236}">
                <a16:creationId xmlns:a16="http://schemas.microsoft.com/office/drawing/2014/main" id="{6660AEC2-26EE-7B2F-40D8-652D8FDDE30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5106" y="3234895"/>
            <a:ext cx="231562" cy="231562"/>
          </a:xfrm>
          <a:prstGeom prst="rect">
            <a:avLst/>
          </a:prstGeom>
        </p:spPr>
      </p:pic>
      <p:sp>
        <p:nvSpPr>
          <p:cNvPr id="16" name="TextBox 15">
            <a:extLst>
              <a:ext uri="{FF2B5EF4-FFF2-40B4-BE49-F238E27FC236}">
                <a16:creationId xmlns:a16="http://schemas.microsoft.com/office/drawing/2014/main" id="{0F086227-9C50-741A-17FB-2950AD48A6E3}"/>
              </a:ext>
            </a:extLst>
          </p:cNvPr>
          <p:cNvSpPr txBox="1"/>
          <p:nvPr/>
        </p:nvSpPr>
        <p:spPr>
          <a:xfrm>
            <a:off x="1965000" y="6308209"/>
            <a:ext cx="8262000" cy="369332"/>
          </a:xfrm>
          <a:prstGeom prst="rect">
            <a:avLst/>
          </a:prstGeom>
          <a:noFill/>
        </p:spPr>
        <p:txBody>
          <a:bodyPr wrap="square">
            <a:spAutoFit/>
          </a:bodyPr>
          <a:lstStyle/>
          <a:p>
            <a:pPr algn="ctr"/>
            <a:r>
              <a:rPr lang="en-US" sz="1800" b="0" i="0" dirty="0">
                <a:solidFill>
                  <a:srgbClr val="000000"/>
                </a:solidFill>
                <a:effectLst/>
                <a:latin typeface="Calibri" panose="020F0502020204030204" pitchFamily="34" charset="0"/>
              </a:rPr>
              <a:t>© University of Central Florida</a:t>
            </a:r>
            <a:endParaRPr lang="en-US" dirty="0"/>
          </a:p>
        </p:txBody>
      </p:sp>
    </p:spTree>
    <p:extLst>
      <p:ext uri="{BB962C8B-B14F-4D97-AF65-F5344CB8AC3E}">
        <p14:creationId xmlns:p14="http://schemas.microsoft.com/office/powerpoint/2010/main" val="2077451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4F71"/>
        </a:solidFill>
        <a:effectLst/>
      </p:bgPr>
    </p:bg>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D08467D7-B9EB-BB53-FC9F-B73A16F4CBD3}"/>
              </a:ext>
            </a:extLst>
          </p:cNvPr>
          <p:cNvSpPr/>
          <p:nvPr/>
        </p:nvSpPr>
        <p:spPr>
          <a:xfrm>
            <a:off x="3038326" y="311191"/>
            <a:ext cx="6492240" cy="6492240"/>
          </a:xfrm>
          <a:prstGeom prst="ellipse">
            <a:avLst/>
          </a:prstGeom>
          <a:solidFill>
            <a:schemeClr val="bg1"/>
          </a:solidFill>
          <a:ln>
            <a:solidFill>
              <a:srgbClr val="00968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dirty="0"/>
          </a:p>
          <a:p>
            <a:endParaRPr lang="en-US" dirty="0"/>
          </a:p>
          <a:p>
            <a:endParaRPr lang="en-US" dirty="0"/>
          </a:p>
          <a:p>
            <a:endParaRPr lang="en-US" dirty="0"/>
          </a:p>
        </p:txBody>
      </p:sp>
      <p:sp>
        <p:nvSpPr>
          <p:cNvPr id="2" name="Title 1">
            <a:extLst>
              <a:ext uri="{FF2B5EF4-FFF2-40B4-BE49-F238E27FC236}">
                <a16:creationId xmlns:a16="http://schemas.microsoft.com/office/drawing/2014/main" id="{D6740026-9AC6-78D1-9B01-F02833EDE829}"/>
              </a:ext>
            </a:extLst>
          </p:cNvPr>
          <p:cNvSpPr>
            <a:spLocks noGrp="1"/>
          </p:cNvSpPr>
          <p:nvPr>
            <p:ph type="title"/>
          </p:nvPr>
        </p:nvSpPr>
        <p:spPr>
          <a:xfrm>
            <a:off x="2341096" y="574989"/>
            <a:ext cx="7886700" cy="1668132"/>
          </a:xfrm>
        </p:spPr>
        <p:txBody>
          <a:bodyPr>
            <a:normAutofit/>
          </a:bodyPr>
          <a:lstStyle/>
          <a:p>
            <a:pPr algn="ctr"/>
            <a:r>
              <a:rPr lang="en-US" sz="3200" dirty="0">
                <a:latin typeface="Gotham Bold" pitchFamily="50" charset="0"/>
              </a:rPr>
              <a:t>Please Complete</a:t>
            </a:r>
            <a:br>
              <a:rPr lang="en-US" sz="3200" dirty="0">
                <a:latin typeface="Gotham Bold" pitchFamily="50" charset="0"/>
              </a:rPr>
            </a:br>
            <a:r>
              <a:rPr lang="en-US" sz="3200" dirty="0">
                <a:latin typeface="Gotham Bold" pitchFamily="50" charset="0"/>
              </a:rPr>
              <a:t>the Post-session Survey</a:t>
            </a:r>
          </a:p>
        </p:txBody>
      </p:sp>
      <p:sp>
        <p:nvSpPr>
          <p:cNvPr id="3" name="Content Placeholder 2">
            <a:extLst>
              <a:ext uri="{FF2B5EF4-FFF2-40B4-BE49-F238E27FC236}">
                <a16:creationId xmlns:a16="http://schemas.microsoft.com/office/drawing/2014/main" id="{1FA2D690-239E-B314-8AEE-C5F7FB076437}"/>
              </a:ext>
            </a:extLst>
          </p:cNvPr>
          <p:cNvSpPr>
            <a:spLocks noGrp="1"/>
          </p:cNvSpPr>
          <p:nvPr>
            <p:ph idx="1"/>
          </p:nvPr>
        </p:nvSpPr>
        <p:spPr>
          <a:xfrm>
            <a:off x="3235246" y="1813522"/>
            <a:ext cx="6098400" cy="1809233"/>
          </a:xfrm>
        </p:spPr>
        <p:txBody>
          <a:bodyPr anchor="t">
            <a:normAutofit/>
          </a:bodyPr>
          <a:lstStyle/>
          <a:p>
            <a:pPr marL="0" indent="0" algn="ctr">
              <a:buNone/>
            </a:pPr>
            <a:r>
              <a:rPr lang="en-US" sz="2400" dirty="0">
                <a:latin typeface="Gotham Medium" pitchFamily="50" charset="0"/>
              </a:rPr>
              <a:t>Register to gain access to other </a:t>
            </a:r>
            <a:r>
              <a:rPr lang="en-US" sz="2400" dirty="0" err="1">
                <a:latin typeface="Gotham Medium" pitchFamily="50" charset="0"/>
              </a:rPr>
              <a:t>RenewU</a:t>
            </a:r>
            <a:r>
              <a:rPr lang="en-US" sz="2400" dirty="0">
                <a:latin typeface="Gotham Medium" pitchFamily="50" charset="0"/>
              </a:rPr>
              <a:t> resources &amp; complete a brief post-session survey!</a:t>
            </a:r>
          </a:p>
          <a:p>
            <a:pPr marL="0" indent="0" algn="ctr">
              <a:lnSpc>
                <a:spcPct val="150000"/>
              </a:lnSpc>
              <a:buNone/>
            </a:pPr>
            <a:r>
              <a:rPr lang="en-US" sz="2400" dirty="0">
                <a:latin typeface="Gotham Medium" pitchFamily="50" charset="0"/>
              </a:rPr>
              <a:t>Post-session survey link:</a:t>
            </a:r>
          </a:p>
        </p:txBody>
      </p:sp>
      <p:pic>
        <p:nvPicPr>
          <p:cNvPr id="5" name="Picture 4">
            <a:extLst>
              <a:ext uri="{FF2B5EF4-FFF2-40B4-BE49-F238E27FC236}">
                <a16:creationId xmlns:a16="http://schemas.microsoft.com/office/drawing/2014/main" id="{435DAE4C-ACF1-AA95-7B27-3327AC12C6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16120" y="4782389"/>
            <a:ext cx="2736655" cy="1809233"/>
          </a:xfrm>
          <a:prstGeom prst="rect">
            <a:avLst/>
          </a:prstGeom>
        </p:spPr>
      </p:pic>
      <p:sp>
        <p:nvSpPr>
          <p:cNvPr id="9" name="TextBox 8">
            <a:extLst>
              <a:ext uri="{FF2B5EF4-FFF2-40B4-BE49-F238E27FC236}">
                <a16:creationId xmlns:a16="http://schemas.microsoft.com/office/drawing/2014/main" id="{A7B9E099-BA61-38D0-90AD-6F73B2EB0A62}"/>
              </a:ext>
            </a:extLst>
          </p:cNvPr>
          <p:cNvSpPr txBox="1"/>
          <p:nvPr/>
        </p:nvSpPr>
        <p:spPr>
          <a:xfrm>
            <a:off x="3153125" y="6345401"/>
            <a:ext cx="6098400" cy="246221"/>
          </a:xfrm>
          <a:prstGeom prst="rect">
            <a:avLst/>
          </a:prstGeom>
          <a:noFill/>
        </p:spPr>
        <p:txBody>
          <a:bodyPr wrap="square">
            <a:spAutoFit/>
          </a:bodyPr>
          <a:lstStyle/>
          <a:p>
            <a:pPr algn="ctr"/>
            <a:r>
              <a:rPr lang="en-US" sz="1000" b="0" i="0" u="none" strike="noStrike" dirty="0">
                <a:solidFill>
                  <a:srgbClr val="898989"/>
                </a:solidFill>
                <a:effectLst/>
                <a:latin typeface="Calibri" panose="020F0502020204030204" pitchFamily="34" charset="0"/>
              </a:rPr>
              <a:t>© University of Central Florida</a:t>
            </a:r>
            <a:r>
              <a:rPr lang="en-US" sz="1000" b="0" i="0" dirty="0">
                <a:solidFill>
                  <a:srgbClr val="898989"/>
                </a:solidFill>
                <a:effectLst/>
                <a:latin typeface="Calibri" panose="020F0502020204030204" pitchFamily="34" charset="0"/>
              </a:rPr>
              <a:t>​</a:t>
            </a:r>
            <a:endParaRPr lang="en-US" sz="1000" dirty="0"/>
          </a:p>
        </p:txBody>
      </p:sp>
      <p:pic>
        <p:nvPicPr>
          <p:cNvPr id="8" name="Picture 7">
            <a:extLst>
              <a:ext uri="{FF2B5EF4-FFF2-40B4-BE49-F238E27FC236}">
                <a16:creationId xmlns:a16="http://schemas.microsoft.com/office/drawing/2014/main" id="{462FB4B8-6756-ACAE-FCAF-305522946AD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18406" y="3529208"/>
            <a:ext cx="1332080" cy="1332080"/>
          </a:xfrm>
          <a:prstGeom prst="rect">
            <a:avLst/>
          </a:prstGeom>
        </p:spPr>
      </p:pic>
    </p:spTree>
    <p:extLst>
      <p:ext uri="{BB962C8B-B14F-4D97-AF65-F5344CB8AC3E}">
        <p14:creationId xmlns:p14="http://schemas.microsoft.com/office/powerpoint/2010/main" val="143125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4F71"/>
        </a:solidFill>
        <a:effectLst/>
      </p:bgPr>
    </p:bg>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D08467D7-B9EB-BB53-FC9F-B73A16F4CBD3}"/>
              </a:ext>
            </a:extLst>
          </p:cNvPr>
          <p:cNvSpPr/>
          <p:nvPr/>
        </p:nvSpPr>
        <p:spPr>
          <a:xfrm>
            <a:off x="2880316" y="105156"/>
            <a:ext cx="6492240" cy="6492240"/>
          </a:xfrm>
          <a:prstGeom prst="ellipse">
            <a:avLst/>
          </a:prstGeom>
          <a:solidFill>
            <a:schemeClr val="bg1"/>
          </a:solidFill>
          <a:ln>
            <a:solidFill>
              <a:srgbClr val="00968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740026-9AC6-78D1-9B01-F02833EDE829}"/>
              </a:ext>
            </a:extLst>
          </p:cNvPr>
          <p:cNvSpPr>
            <a:spLocks noGrp="1"/>
          </p:cNvSpPr>
          <p:nvPr>
            <p:ph type="title"/>
          </p:nvPr>
        </p:nvSpPr>
        <p:spPr>
          <a:xfrm>
            <a:off x="838200" y="443781"/>
            <a:ext cx="10515600" cy="1325563"/>
          </a:xfrm>
        </p:spPr>
        <p:txBody>
          <a:bodyPr anchor="t">
            <a:normAutofit/>
          </a:bodyPr>
          <a:lstStyle/>
          <a:p>
            <a:pPr algn="ctr"/>
            <a:r>
              <a:rPr lang="en-US" sz="3600" dirty="0">
                <a:latin typeface="Gotham Bold" pitchFamily="50" charset="0"/>
              </a:rPr>
              <a:t>Disclosure</a:t>
            </a:r>
          </a:p>
        </p:txBody>
      </p:sp>
      <p:sp>
        <p:nvSpPr>
          <p:cNvPr id="3" name="Content Placeholder 2">
            <a:extLst>
              <a:ext uri="{FF2B5EF4-FFF2-40B4-BE49-F238E27FC236}">
                <a16:creationId xmlns:a16="http://schemas.microsoft.com/office/drawing/2014/main" id="{1FA2D690-239E-B314-8AEE-C5F7FB076437}"/>
              </a:ext>
            </a:extLst>
          </p:cNvPr>
          <p:cNvSpPr>
            <a:spLocks noGrp="1"/>
          </p:cNvSpPr>
          <p:nvPr>
            <p:ph idx="1"/>
          </p:nvPr>
        </p:nvSpPr>
        <p:spPr>
          <a:xfrm>
            <a:off x="3372603" y="1108145"/>
            <a:ext cx="5507665" cy="5263115"/>
          </a:xfrm>
        </p:spPr>
        <p:txBody>
          <a:bodyPr anchor="ctr">
            <a:normAutofit/>
          </a:bodyPr>
          <a:lstStyle/>
          <a:p>
            <a:pPr marL="0" indent="0" algn="ctr">
              <a:buNone/>
            </a:pPr>
            <a:r>
              <a:rPr lang="en-US" sz="2200" dirty="0">
                <a:latin typeface="Gotham Medium" pitchFamily="50" charset="0"/>
              </a:rPr>
              <a:t>This project was supported by the Health Resources and Services Administration (HRSA) of the U.S. Department of Health and Human Services (HHS) under grant number  6 U3NHP45418 of the Health and Public Safety Workforce Resiliency Training Program for $1,496,128. This information or content and conclusions are those of the author and should not be construed as the official position or policy of, nor should any endorsements be inferred by HRSA, HHS or the U.S. Government.</a:t>
            </a:r>
          </a:p>
          <a:p>
            <a:pPr marL="0" indent="0">
              <a:buNone/>
            </a:pPr>
            <a:endParaRPr lang="en-US" dirty="0"/>
          </a:p>
        </p:txBody>
      </p:sp>
      <p:sp>
        <p:nvSpPr>
          <p:cNvPr id="6" name="TextBox 5">
            <a:extLst>
              <a:ext uri="{FF2B5EF4-FFF2-40B4-BE49-F238E27FC236}">
                <a16:creationId xmlns:a16="http://schemas.microsoft.com/office/drawing/2014/main" id="{44CCDF29-F64C-4030-5766-755B3A4C96DC}"/>
              </a:ext>
            </a:extLst>
          </p:cNvPr>
          <p:cNvSpPr txBox="1"/>
          <p:nvPr/>
        </p:nvSpPr>
        <p:spPr>
          <a:xfrm>
            <a:off x="3077235" y="5924534"/>
            <a:ext cx="6098400" cy="276999"/>
          </a:xfrm>
          <a:prstGeom prst="rect">
            <a:avLst/>
          </a:prstGeom>
          <a:noFill/>
        </p:spPr>
        <p:txBody>
          <a:bodyPr wrap="square">
            <a:spAutoFit/>
          </a:bodyPr>
          <a:lstStyle/>
          <a:p>
            <a:pPr algn="ctr"/>
            <a:r>
              <a:rPr lang="en-US" sz="1200" b="0" i="0" u="none" strike="noStrike" dirty="0">
                <a:solidFill>
                  <a:srgbClr val="898989"/>
                </a:solidFill>
                <a:effectLst/>
                <a:latin typeface="Calibri" panose="020F0502020204030204" pitchFamily="34" charset="0"/>
              </a:rPr>
              <a:t>© University of Central Florida</a:t>
            </a:r>
            <a:r>
              <a:rPr lang="en-US" sz="1200" b="0" i="0" dirty="0">
                <a:solidFill>
                  <a:srgbClr val="898989"/>
                </a:solidFill>
                <a:effectLst/>
                <a:latin typeface="Calibri" panose="020F0502020204030204" pitchFamily="34" charset="0"/>
              </a:rPr>
              <a:t>​</a:t>
            </a:r>
            <a:endParaRPr lang="en-US" sz="1200" dirty="0"/>
          </a:p>
        </p:txBody>
      </p:sp>
    </p:spTree>
    <p:extLst>
      <p:ext uri="{BB962C8B-B14F-4D97-AF65-F5344CB8AC3E}">
        <p14:creationId xmlns:p14="http://schemas.microsoft.com/office/powerpoint/2010/main" val="3673876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E1CC649-14EA-6661-1AB6-19751F29B0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25983" y="-274835"/>
            <a:ext cx="7407666" cy="7407666"/>
          </a:xfrm>
          <a:prstGeom prst="rect">
            <a:avLst/>
          </a:prstGeom>
        </p:spPr>
      </p:pic>
      <p:sp>
        <p:nvSpPr>
          <p:cNvPr id="2" name="Title 1">
            <a:extLst>
              <a:ext uri="{FF2B5EF4-FFF2-40B4-BE49-F238E27FC236}">
                <a16:creationId xmlns:a16="http://schemas.microsoft.com/office/drawing/2014/main" id="{167FC240-EA80-D602-2CE3-0735A7A3A7F4}"/>
              </a:ext>
            </a:extLst>
          </p:cNvPr>
          <p:cNvSpPr>
            <a:spLocks noGrp="1"/>
          </p:cNvSpPr>
          <p:nvPr>
            <p:ph type="title"/>
          </p:nvPr>
        </p:nvSpPr>
        <p:spPr>
          <a:xfrm rot="16200000">
            <a:off x="-1819910" y="2766216"/>
            <a:ext cx="4965383" cy="1325563"/>
          </a:xfrm>
        </p:spPr>
        <p:txBody>
          <a:bodyPr/>
          <a:lstStyle/>
          <a:p>
            <a:pPr algn="ctr"/>
            <a:r>
              <a:rPr lang="en-US" dirty="0">
                <a:latin typeface="Gotham Bold" pitchFamily="50" charset="0"/>
              </a:rPr>
              <a:t>Important </a:t>
            </a:r>
            <a:br>
              <a:rPr lang="en-US" dirty="0">
                <a:latin typeface="Gotham Bold" pitchFamily="50" charset="0"/>
              </a:rPr>
            </a:br>
            <a:r>
              <a:rPr lang="en-US" dirty="0">
                <a:latin typeface="Gotham Bold" pitchFamily="50" charset="0"/>
              </a:rPr>
              <a:t>Disclosures</a:t>
            </a:r>
          </a:p>
        </p:txBody>
      </p:sp>
      <p:sp>
        <p:nvSpPr>
          <p:cNvPr id="4" name="Content Placeholder 3">
            <a:extLst>
              <a:ext uri="{FF2B5EF4-FFF2-40B4-BE49-F238E27FC236}">
                <a16:creationId xmlns:a16="http://schemas.microsoft.com/office/drawing/2014/main" id="{932184D3-4D8B-3FD3-B46A-512F5B4CA80D}"/>
              </a:ext>
            </a:extLst>
          </p:cNvPr>
          <p:cNvSpPr>
            <a:spLocks noGrp="1"/>
          </p:cNvSpPr>
          <p:nvPr>
            <p:ph sz="half" idx="2"/>
          </p:nvPr>
        </p:nvSpPr>
        <p:spPr>
          <a:xfrm>
            <a:off x="3346807" y="634967"/>
            <a:ext cx="8355458" cy="5588059"/>
          </a:xfrm>
        </p:spPr>
        <p:txBody>
          <a:bodyPr anchor="ctr">
            <a:noAutofit/>
          </a:bodyPr>
          <a:lstStyle/>
          <a:p>
            <a:pPr marL="0" indent="0">
              <a:lnSpc>
                <a:spcPct val="100000"/>
              </a:lnSpc>
              <a:buNone/>
            </a:pPr>
            <a:r>
              <a:rPr lang="en-US" sz="2400" i="0" dirty="0">
                <a:effectLst/>
                <a:latin typeface="Gotham Medium" pitchFamily="50" charset="0"/>
                <a:ea typeface="Calibri" panose="020F0502020204030204" pitchFamily="34" charset="0"/>
                <a:cs typeface="Times New Roman" panose="02020603050405020304" pitchFamily="18" charset="0"/>
              </a:rPr>
              <a:t>This material is for informational purposes only. It does not replace the advice or counsel of a health care professional. You should consult with and rely on the advice of your physician or health care professional for the management of your health. Never disregard professional medical advice or delay in seeking it because of something you have learned in this course. </a:t>
            </a:r>
            <a:endParaRPr lang="en-US" sz="2400" dirty="0">
              <a:effectLst/>
              <a:latin typeface="Gotham Medium" pitchFamily="50"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6A14B4FE-9E5F-3912-BA18-35365D2B5BD5}"/>
              </a:ext>
            </a:extLst>
          </p:cNvPr>
          <p:cNvSpPr txBox="1"/>
          <p:nvPr/>
        </p:nvSpPr>
        <p:spPr>
          <a:xfrm>
            <a:off x="5059800" y="6223026"/>
            <a:ext cx="8262000" cy="369332"/>
          </a:xfrm>
          <a:prstGeom prst="rect">
            <a:avLst/>
          </a:prstGeom>
          <a:noFill/>
        </p:spPr>
        <p:txBody>
          <a:bodyPr wrap="square">
            <a:spAutoFit/>
          </a:bodyPr>
          <a:lstStyle/>
          <a:p>
            <a:r>
              <a:rPr lang="en-US" sz="1800" b="0" i="0" dirty="0">
                <a:solidFill>
                  <a:srgbClr val="000000"/>
                </a:solidFill>
                <a:effectLst/>
                <a:latin typeface="Calibri" panose="020F0502020204030204" pitchFamily="34" charset="0"/>
              </a:rPr>
              <a:t>© University of Central Florida</a:t>
            </a:r>
            <a:endParaRPr lang="en-US" dirty="0"/>
          </a:p>
        </p:txBody>
      </p:sp>
      <p:pic>
        <p:nvPicPr>
          <p:cNvPr id="3" name="Picture 2" descr="A logo with blue circles&#10;&#10;Description automatically generated">
            <a:extLst>
              <a:ext uri="{FF2B5EF4-FFF2-40B4-BE49-F238E27FC236}">
                <a16:creationId xmlns:a16="http://schemas.microsoft.com/office/drawing/2014/main" id="{A03A7E47-8BD6-49EC-1913-F849360E44E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76585" y="136572"/>
            <a:ext cx="2442257" cy="161946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AEBD948E-487F-6090-47C7-4F9B26CC3203}"/>
              </a:ext>
            </a:extLst>
          </p:cNvPr>
          <p:cNvSpPr txBox="1"/>
          <p:nvPr/>
        </p:nvSpPr>
        <p:spPr>
          <a:xfrm>
            <a:off x="7060556" y="946305"/>
            <a:ext cx="3078867" cy="646331"/>
          </a:xfrm>
          <a:prstGeom prst="rect">
            <a:avLst/>
          </a:prstGeom>
          <a:noFill/>
        </p:spPr>
        <p:txBody>
          <a:bodyPr wrap="square">
            <a:spAutoFit/>
          </a:bodyPr>
          <a:lstStyle/>
          <a:p>
            <a:r>
              <a:rPr lang="en-US" sz="1800" b="1" i="0" u="none" strike="noStrike" dirty="0">
                <a:solidFill>
                  <a:srgbClr val="000000"/>
                </a:solidFill>
                <a:effectLst/>
                <a:latin typeface="Gotham Medium" pitchFamily="2" charset="0"/>
              </a:rPr>
              <a:t>Materials found on</a:t>
            </a:r>
          </a:p>
          <a:p>
            <a:r>
              <a:rPr lang="en-US" sz="1800" b="1" i="0" u="none" strike="noStrike" dirty="0">
                <a:solidFill>
                  <a:srgbClr val="000000"/>
                </a:solidFill>
                <a:effectLst/>
                <a:latin typeface="Gotham Medium" pitchFamily="2" charset="0"/>
              </a:rPr>
              <a:t> </a:t>
            </a:r>
            <a:r>
              <a:rPr lang="en-US" sz="1800" b="1" i="0" u="sng" strike="noStrike" dirty="0">
                <a:solidFill>
                  <a:srgbClr val="0563C1"/>
                </a:solidFill>
                <a:effectLst/>
                <a:latin typeface="Gotham Medium" pitchFamily="2" charset="0"/>
                <a:hlinkClick r:id="rId4"/>
              </a:rPr>
              <a:t>Renewunow.org</a:t>
            </a:r>
            <a:endParaRPr lang="en-US" dirty="0"/>
          </a:p>
        </p:txBody>
      </p:sp>
    </p:spTree>
    <p:extLst>
      <p:ext uri="{BB962C8B-B14F-4D97-AF65-F5344CB8AC3E}">
        <p14:creationId xmlns:p14="http://schemas.microsoft.com/office/powerpoint/2010/main" val="3095667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4F71"/>
        </a:solidFill>
        <a:effectLst/>
      </p:bgPr>
    </p:bg>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D08467D7-B9EB-BB53-FC9F-B73A16F4CBD3}"/>
              </a:ext>
            </a:extLst>
          </p:cNvPr>
          <p:cNvSpPr/>
          <p:nvPr/>
        </p:nvSpPr>
        <p:spPr>
          <a:xfrm>
            <a:off x="2956205" y="182880"/>
            <a:ext cx="6492240" cy="6492240"/>
          </a:xfrm>
          <a:prstGeom prst="ellipse">
            <a:avLst/>
          </a:prstGeom>
          <a:solidFill>
            <a:schemeClr val="bg1"/>
          </a:solidFill>
          <a:ln>
            <a:solidFill>
              <a:srgbClr val="00968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740026-9AC6-78D1-9B01-F02833EDE829}"/>
              </a:ext>
            </a:extLst>
          </p:cNvPr>
          <p:cNvSpPr>
            <a:spLocks noGrp="1"/>
          </p:cNvSpPr>
          <p:nvPr>
            <p:ph type="title"/>
          </p:nvPr>
        </p:nvSpPr>
        <p:spPr>
          <a:xfrm>
            <a:off x="2258975" y="596097"/>
            <a:ext cx="7886700" cy="1325563"/>
          </a:xfrm>
        </p:spPr>
        <p:txBody>
          <a:bodyPr>
            <a:normAutofit/>
          </a:bodyPr>
          <a:lstStyle/>
          <a:p>
            <a:pPr algn="ctr"/>
            <a:r>
              <a:rPr lang="en-US" sz="3600" dirty="0">
                <a:latin typeface="Gotham Bold" pitchFamily="50" charset="0"/>
              </a:rPr>
              <a:t>Are you signed </a:t>
            </a:r>
            <a:br>
              <a:rPr lang="en-US" sz="3600" dirty="0">
                <a:latin typeface="Gotham Bold" pitchFamily="50" charset="0"/>
              </a:rPr>
            </a:br>
            <a:r>
              <a:rPr lang="en-US" sz="3600" dirty="0">
                <a:latin typeface="Gotham Bold" pitchFamily="50" charset="0"/>
              </a:rPr>
              <a:t>up to </a:t>
            </a:r>
            <a:r>
              <a:rPr lang="en-US" sz="3600" dirty="0" err="1">
                <a:latin typeface="Gotham Bold" pitchFamily="50" charset="0"/>
              </a:rPr>
              <a:t>RenewU</a:t>
            </a:r>
            <a:r>
              <a:rPr lang="en-US" sz="3600" dirty="0">
                <a:latin typeface="Gotham Bold" pitchFamily="50" charset="0"/>
              </a:rPr>
              <a:t>?</a:t>
            </a:r>
          </a:p>
        </p:txBody>
      </p:sp>
      <p:sp>
        <p:nvSpPr>
          <p:cNvPr id="3" name="Content Placeholder 2">
            <a:extLst>
              <a:ext uri="{FF2B5EF4-FFF2-40B4-BE49-F238E27FC236}">
                <a16:creationId xmlns:a16="http://schemas.microsoft.com/office/drawing/2014/main" id="{1FA2D690-239E-B314-8AEE-C5F7FB076437}"/>
              </a:ext>
            </a:extLst>
          </p:cNvPr>
          <p:cNvSpPr>
            <a:spLocks noGrp="1"/>
          </p:cNvSpPr>
          <p:nvPr>
            <p:ph idx="1"/>
          </p:nvPr>
        </p:nvSpPr>
        <p:spPr>
          <a:xfrm>
            <a:off x="3448494" y="2048719"/>
            <a:ext cx="5507665" cy="1663309"/>
          </a:xfrm>
        </p:spPr>
        <p:txBody>
          <a:bodyPr anchor="t">
            <a:normAutofit lnSpcReduction="10000"/>
          </a:bodyPr>
          <a:lstStyle/>
          <a:p>
            <a:pPr marL="0" indent="0" algn="ctr">
              <a:buNone/>
            </a:pPr>
            <a:r>
              <a:rPr lang="en-US" sz="2400" dirty="0">
                <a:latin typeface="Gotham Medium" pitchFamily="50" charset="0"/>
              </a:rPr>
              <a:t>Register to gain access to other </a:t>
            </a:r>
            <a:r>
              <a:rPr lang="en-US" sz="2400" dirty="0" err="1">
                <a:latin typeface="Gotham Medium" pitchFamily="50" charset="0"/>
              </a:rPr>
              <a:t>RenewU</a:t>
            </a:r>
            <a:r>
              <a:rPr lang="en-US" sz="2400" dirty="0">
                <a:latin typeface="Gotham Medium" pitchFamily="50" charset="0"/>
              </a:rPr>
              <a:t> resources &amp; complete a brief post-session survey!</a:t>
            </a:r>
          </a:p>
          <a:p>
            <a:pPr marL="0" indent="0" algn="ctr">
              <a:lnSpc>
                <a:spcPct val="150000"/>
              </a:lnSpc>
              <a:buNone/>
            </a:pPr>
            <a:r>
              <a:rPr lang="en-US" sz="2400" dirty="0">
                <a:latin typeface="Gotham Medium" pitchFamily="50" charset="0"/>
              </a:rPr>
              <a:t>Registration link:</a:t>
            </a:r>
          </a:p>
        </p:txBody>
      </p:sp>
      <p:pic>
        <p:nvPicPr>
          <p:cNvPr id="5" name="Picture 4">
            <a:extLst>
              <a:ext uri="{FF2B5EF4-FFF2-40B4-BE49-F238E27FC236}">
                <a16:creationId xmlns:a16="http://schemas.microsoft.com/office/drawing/2014/main" id="{435DAE4C-ACF1-AA95-7B27-3327AC12C6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97236" y="4695741"/>
            <a:ext cx="2736655" cy="1809233"/>
          </a:xfrm>
          <a:prstGeom prst="rect">
            <a:avLst/>
          </a:prstGeom>
        </p:spPr>
      </p:pic>
      <p:sp>
        <p:nvSpPr>
          <p:cNvPr id="9" name="TextBox 8">
            <a:extLst>
              <a:ext uri="{FF2B5EF4-FFF2-40B4-BE49-F238E27FC236}">
                <a16:creationId xmlns:a16="http://schemas.microsoft.com/office/drawing/2014/main" id="{A7B9E099-BA61-38D0-90AD-6F73B2EB0A62}"/>
              </a:ext>
            </a:extLst>
          </p:cNvPr>
          <p:cNvSpPr txBox="1"/>
          <p:nvPr/>
        </p:nvSpPr>
        <p:spPr>
          <a:xfrm>
            <a:off x="3153125" y="6261903"/>
            <a:ext cx="6098400" cy="246221"/>
          </a:xfrm>
          <a:prstGeom prst="rect">
            <a:avLst/>
          </a:prstGeom>
          <a:noFill/>
        </p:spPr>
        <p:txBody>
          <a:bodyPr wrap="square">
            <a:spAutoFit/>
          </a:bodyPr>
          <a:lstStyle/>
          <a:p>
            <a:pPr algn="ctr"/>
            <a:r>
              <a:rPr lang="en-US" sz="1000" b="0" i="0" u="none" strike="noStrike" dirty="0">
                <a:solidFill>
                  <a:srgbClr val="898989"/>
                </a:solidFill>
                <a:effectLst/>
                <a:latin typeface="Calibri" panose="020F0502020204030204" pitchFamily="34" charset="0"/>
              </a:rPr>
              <a:t>© University of Central Florida</a:t>
            </a:r>
            <a:r>
              <a:rPr lang="en-US" sz="1000" b="0" i="0" dirty="0">
                <a:solidFill>
                  <a:srgbClr val="898989"/>
                </a:solidFill>
                <a:effectLst/>
                <a:latin typeface="Calibri" panose="020F0502020204030204" pitchFamily="34" charset="0"/>
              </a:rPr>
              <a:t>​</a:t>
            </a:r>
            <a:endParaRPr lang="en-US" sz="1000" dirty="0"/>
          </a:p>
        </p:txBody>
      </p:sp>
      <p:pic>
        <p:nvPicPr>
          <p:cNvPr id="7" name="Picture 6">
            <a:extLst>
              <a:ext uri="{FF2B5EF4-FFF2-40B4-BE49-F238E27FC236}">
                <a16:creationId xmlns:a16="http://schemas.microsoft.com/office/drawing/2014/main" id="{0B9C215F-3CA9-A385-331F-2F0EAB390F2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32367" y="3593789"/>
            <a:ext cx="1267196" cy="1267196"/>
          </a:xfrm>
          <a:prstGeom prst="rect">
            <a:avLst/>
          </a:prstGeom>
        </p:spPr>
      </p:pic>
    </p:spTree>
    <p:extLst>
      <p:ext uri="{BB962C8B-B14F-4D97-AF65-F5344CB8AC3E}">
        <p14:creationId xmlns:p14="http://schemas.microsoft.com/office/powerpoint/2010/main" val="3375858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7BD5B46-7023-8A5D-039D-D3ABA206E32C}"/>
              </a:ext>
            </a:extLst>
          </p:cNvPr>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tretch>
            <a:fillRect/>
          </a:stretch>
        </p:blipFill>
        <p:spPr>
          <a:xfrm>
            <a:off x="9393962" y="0"/>
            <a:ext cx="2798038" cy="2430221"/>
          </a:xfrm>
          <a:prstGeom prst="rect">
            <a:avLst/>
          </a:prstGeom>
        </p:spPr>
      </p:pic>
      <p:sp>
        <p:nvSpPr>
          <p:cNvPr id="2" name="Title 1">
            <a:extLst>
              <a:ext uri="{FF2B5EF4-FFF2-40B4-BE49-F238E27FC236}">
                <a16:creationId xmlns:a16="http://schemas.microsoft.com/office/drawing/2014/main" id="{5BA1C248-BC9F-B667-69F9-B5DF1646D6FD}"/>
              </a:ext>
            </a:extLst>
          </p:cNvPr>
          <p:cNvSpPr>
            <a:spLocks noGrp="1"/>
          </p:cNvSpPr>
          <p:nvPr>
            <p:ph type="title"/>
          </p:nvPr>
        </p:nvSpPr>
        <p:spPr/>
        <p:txBody>
          <a:bodyPr>
            <a:normAutofit/>
          </a:bodyPr>
          <a:lstStyle/>
          <a:p>
            <a:r>
              <a:rPr lang="en-US" sz="3600" dirty="0">
                <a:latin typeface="Gotham Bold" pitchFamily="50" charset="0"/>
              </a:rPr>
              <a:t>Objectives</a:t>
            </a:r>
          </a:p>
        </p:txBody>
      </p:sp>
      <p:sp>
        <p:nvSpPr>
          <p:cNvPr id="3" name="Content Placeholder 2">
            <a:extLst>
              <a:ext uri="{FF2B5EF4-FFF2-40B4-BE49-F238E27FC236}">
                <a16:creationId xmlns:a16="http://schemas.microsoft.com/office/drawing/2014/main" id="{11E87FB0-23C4-6253-5219-5E40E5B9651F}"/>
              </a:ext>
            </a:extLst>
          </p:cNvPr>
          <p:cNvSpPr>
            <a:spLocks noGrp="1"/>
          </p:cNvSpPr>
          <p:nvPr>
            <p:ph idx="1"/>
          </p:nvPr>
        </p:nvSpPr>
        <p:spPr>
          <a:xfrm>
            <a:off x="1171808" y="1825625"/>
            <a:ext cx="8876759" cy="4351338"/>
          </a:xfrm>
        </p:spPr>
        <p:txBody>
          <a:bodyPr>
            <a:normAutofit/>
          </a:bodyPr>
          <a:lstStyle/>
          <a:p>
            <a:pPr marL="342900" lvl="1" indent="0">
              <a:lnSpc>
                <a:spcPct val="100000"/>
              </a:lnSpc>
              <a:spcAft>
                <a:spcPts val="1200"/>
              </a:spcAft>
              <a:buNone/>
            </a:pPr>
            <a:r>
              <a:rPr lang="en-US" b="1" i="1" dirty="0">
                <a:latin typeface="Gotham Medium" pitchFamily="50" charset="0"/>
              </a:rPr>
              <a:t>Define Acceptance and Commitment Therapy (ACT)​</a:t>
            </a:r>
          </a:p>
          <a:p>
            <a:pPr marL="342900" lvl="1" indent="0">
              <a:lnSpc>
                <a:spcPct val="100000"/>
              </a:lnSpc>
              <a:spcAft>
                <a:spcPts val="1200"/>
              </a:spcAft>
              <a:buNone/>
            </a:pPr>
            <a:r>
              <a:rPr lang="en-US" b="1" i="1" dirty="0">
                <a:latin typeface="Gotham Medium" pitchFamily="50" charset="0"/>
              </a:rPr>
              <a:t>Discuss why ACT is important to health promotion​</a:t>
            </a:r>
          </a:p>
          <a:p>
            <a:pPr marL="342900" lvl="1" indent="0">
              <a:lnSpc>
                <a:spcPct val="100000"/>
              </a:lnSpc>
              <a:spcAft>
                <a:spcPts val="1200"/>
              </a:spcAft>
              <a:buNone/>
            </a:pPr>
            <a:r>
              <a:rPr lang="en-US" b="1" i="1" dirty="0">
                <a:latin typeface="Gotham Medium" pitchFamily="50" charset="0"/>
              </a:rPr>
              <a:t>Identify how ACT can be used for self-care to reduce stress. ​</a:t>
            </a:r>
          </a:p>
          <a:p>
            <a:pPr marL="342900" lvl="1" indent="0">
              <a:lnSpc>
                <a:spcPct val="100000"/>
              </a:lnSpc>
              <a:spcAft>
                <a:spcPts val="1200"/>
              </a:spcAft>
              <a:buNone/>
            </a:pPr>
            <a:r>
              <a:rPr lang="en-US" b="1" i="1" dirty="0">
                <a:latin typeface="Gotham Medium" pitchFamily="50" charset="0"/>
              </a:rPr>
              <a:t>Implement ACT practice activity for your health promotion​</a:t>
            </a:r>
          </a:p>
          <a:p>
            <a:pPr marL="342900" lvl="1" indent="0">
              <a:lnSpc>
                <a:spcPct val="100000"/>
              </a:lnSpc>
              <a:spcAft>
                <a:spcPts val="1200"/>
              </a:spcAft>
              <a:buNone/>
            </a:pPr>
            <a:r>
              <a:rPr lang="en-US" b="1" i="1" dirty="0">
                <a:latin typeface="Gotham Medium" pitchFamily="50" charset="0"/>
              </a:rPr>
              <a:t>Reflect on experience with ACT </a:t>
            </a:r>
            <a:endParaRPr lang="en-US" dirty="0">
              <a:latin typeface="Gotham Medium" pitchFamily="50" charset="0"/>
              <a:cs typeface="Calibri"/>
            </a:endParaRPr>
          </a:p>
        </p:txBody>
      </p:sp>
      <p:pic>
        <p:nvPicPr>
          <p:cNvPr id="6" name="Picture 5">
            <a:extLst>
              <a:ext uri="{FF2B5EF4-FFF2-40B4-BE49-F238E27FC236}">
                <a16:creationId xmlns:a16="http://schemas.microsoft.com/office/drawing/2014/main" id="{F32A7F58-A2A3-6A7B-B82F-49A2F768E18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14198" y="1929193"/>
            <a:ext cx="231562" cy="231562"/>
          </a:xfrm>
          <a:prstGeom prst="rect">
            <a:avLst/>
          </a:prstGeom>
        </p:spPr>
      </p:pic>
      <p:pic>
        <p:nvPicPr>
          <p:cNvPr id="7" name="Picture 6">
            <a:extLst>
              <a:ext uri="{FF2B5EF4-FFF2-40B4-BE49-F238E27FC236}">
                <a16:creationId xmlns:a16="http://schemas.microsoft.com/office/drawing/2014/main" id="{172C64A9-A79C-31D8-2229-932913FFDE9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14198" y="2514119"/>
            <a:ext cx="231562" cy="231562"/>
          </a:xfrm>
          <a:prstGeom prst="rect">
            <a:avLst/>
          </a:prstGeom>
        </p:spPr>
      </p:pic>
      <p:pic>
        <p:nvPicPr>
          <p:cNvPr id="8" name="Picture 7">
            <a:extLst>
              <a:ext uri="{FF2B5EF4-FFF2-40B4-BE49-F238E27FC236}">
                <a16:creationId xmlns:a16="http://schemas.microsoft.com/office/drawing/2014/main" id="{6638C2D2-FA41-D4AD-B2F1-4A61C80FCCD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14198" y="3099045"/>
            <a:ext cx="231562" cy="231562"/>
          </a:xfrm>
          <a:prstGeom prst="rect">
            <a:avLst/>
          </a:prstGeom>
        </p:spPr>
      </p:pic>
      <p:pic>
        <p:nvPicPr>
          <p:cNvPr id="9" name="Picture 8">
            <a:extLst>
              <a:ext uri="{FF2B5EF4-FFF2-40B4-BE49-F238E27FC236}">
                <a16:creationId xmlns:a16="http://schemas.microsoft.com/office/drawing/2014/main" id="{0FBFF7D0-09CC-93A5-3B81-3ECDAA74151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14198" y="4068819"/>
            <a:ext cx="231562" cy="231562"/>
          </a:xfrm>
          <a:prstGeom prst="rect">
            <a:avLst/>
          </a:prstGeom>
        </p:spPr>
      </p:pic>
      <p:pic>
        <p:nvPicPr>
          <p:cNvPr id="10" name="Picture 9">
            <a:extLst>
              <a:ext uri="{FF2B5EF4-FFF2-40B4-BE49-F238E27FC236}">
                <a16:creationId xmlns:a16="http://schemas.microsoft.com/office/drawing/2014/main" id="{43DB71E4-79A5-40E2-5165-5131834D50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14198" y="5007110"/>
            <a:ext cx="231562" cy="231562"/>
          </a:xfrm>
          <a:prstGeom prst="rect">
            <a:avLst/>
          </a:prstGeom>
        </p:spPr>
      </p:pic>
      <p:sp>
        <p:nvSpPr>
          <p:cNvPr id="5" name="TextBox 4">
            <a:extLst>
              <a:ext uri="{FF2B5EF4-FFF2-40B4-BE49-F238E27FC236}">
                <a16:creationId xmlns:a16="http://schemas.microsoft.com/office/drawing/2014/main" id="{0D62686D-2800-A961-D5D8-37FBBA3F9EF3}"/>
              </a:ext>
            </a:extLst>
          </p:cNvPr>
          <p:cNvSpPr txBox="1"/>
          <p:nvPr/>
        </p:nvSpPr>
        <p:spPr>
          <a:xfrm>
            <a:off x="1965000" y="6311900"/>
            <a:ext cx="8262000" cy="369332"/>
          </a:xfrm>
          <a:prstGeom prst="rect">
            <a:avLst/>
          </a:prstGeom>
          <a:noFill/>
        </p:spPr>
        <p:txBody>
          <a:bodyPr wrap="square">
            <a:spAutoFit/>
          </a:bodyPr>
          <a:lstStyle/>
          <a:p>
            <a:pPr algn="ctr"/>
            <a:r>
              <a:rPr lang="en-US" sz="1800" b="0" i="0" dirty="0">
                <a:solidFill>
                  <a:srgbClr val="000000"/>
                </a:solidFill>
                <a:effectLst/>
                <a:latin typeface="Calibri" panose="020F0502020204030204" pitchFamily="34" charset="0"/>
              </a:rPr>
              <a:t>© University of Central Florida</a:t>
            </a:r>
            <a:endParaRPr lang="en-US" dirty="0"/>
          </a:p>
        </p:txBody>
      </p:sp>
    </p:spTree>
    <p:extLst>
      <p:ext uri="{BB962C8B-B14F-4D97-AF65-F5344CB8AC3E}">
        <p14:creationId xmlns:p14="http://schemas.microsoft.com/office/powerpoint/2010/main" val="2620349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86964-178E-6F44-0067-22DFBC5FF09C}"/>
              </a:ext>
            </a:extLst>
          </p:cNvPr>
          <p:cNvSpPr>
            <a:spLocks noGrp="1"/>
          </p:cNvSpPr>
          <p:nvPr>
            <p:ph type="title"/>
          </p:nvPr>
        </p:nvSpPr>
        <p:spPr/>
        <p:txBody>
          <a:bodyPr>
            <a:normAutofit/>
          </a:bodyPr>
          <a:lstStyle/>
          <a:p>
            <a:r>
              <a:rPr lang="en-US" sz="3600" b="1" dirty="0">
                <a:latin typeface="Gotham Bold" pitchFamily="2" charset="0"/>
              </a:rPr>
              <a:t>What is ACT?</a:t>
            </a:r>
          </a:p>
        </p:txBody>
      </p:sp>
      <p:pic>
        <p:nvPicPr>
          <p:cNvPr id="7" name="Picture 6">
            <a:extLst>
              <a:ext uri="{FF2B5EF4-FFF2-40B4-BE49-F238E27FC236}">
                <a16:creationId xmlns:a16="http://schemas.microsoft.com/office/drawing/2014/main" id="{650A25FD-C8A9-A3A7-D145-40063448AE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2052" y="1890530"/>
            <a:ext cx="3337560" cy="3337560"/>
          </a:xfrm>
          <a:prstGeom prst="rect">
            <a:avLst/>
          </a:prstGeom>
        </p:spPr>
      </p:pic>
      <p:pic>
        <p:nvPicPr>
          <p:cNvPr id="8" name="Picture 7">
            <a:extLst>
              <a:ext uri="{FF2B5EF4-FFF2-40B4-BE49-F238E27FC236}">
                <a16:creationId xmlns:a16="http://schemas.microsoft.com/office/drawing/2014/main" id="{21328E67-9476-53D0-1098-B2C7611F2D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27425" y="1890530"/>
            <a:ext cx="3338859" cy="3338859"/>
          </a:xfrm>
          <a:prstGeom prst="rect">
            <a:avLst/>
          </a:prstGeom>
        </p:spPr>
      </p:pic>
      <p:pic>
        <p:nvPicPr>
          <p:cNvPr id="9" name="Picture 8">
            <a:extLst>
              <a:ext uri="{FF2B5EF4-FFF2-40B4-BE49-F238E27FC236}">
                <a16:creationId xmlns:a16="http://schemas.microsoft.com/office/drawing/2014/main" id="{6CCC76E3-A595-95D5-C292-5FFE532EDC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12388" y="1891829"/>
            <a:ext cx="3337560" cy="3337560"/>
          </a:xfrm>
          <a:prstGeom prst="rect">
            <a:avLst/>
          </a:prstGeom>
        </p:spPr>
      </p:pic>
      <p:sp>
        <p:nvSpPr>
          <p:cNvPr id="10" name="TextBox 9">
            <a:extLst>
              <a:ext uri="{FF2B5EF4-FFF2-40B4-BE49-F238E27FC236}">
                <a16:creationId xmlns:a16="http://schemas.microsoft.com/office/drawing/2014/main" id="{47E6798C-0687-345D-7A9F-910B685475CA}"/>
              </a:ext>
            </a:extLst>
          </p:cNvPr>
          <p:cNvSpPr txBox="1"/>
          <p:nvPr/>
        </p:nvSpPr>
        <p:spPr>
          <a:xfrm>
            <a:off x="838200" y="2897590"/>
            <a:ext cx="2514600" cy="1477328"/>
          </a:xfrm>
          <a:prstGeom prst="rect">
            <a:avLst/>
          </a:prstGeom>
          <a:noFill/>
        </p:spPr>
        <p:txBody>
          <a:bodyPr wrap="square" rtlCol="0">
            <a:spAutoFit/>
          </a:bodyPr>
          <a:lstStyle/>
          <a:p>
            <a:pPr algn="ctr"/>
            <a:r>
              <a:rPr lang="en-US" b="0" i="0" u="none" strike="noStrike" dirty="0">
                <a:solidFill>
                  <a:srgbClr val="000000"/>
                </a:solidFill>
                <a:effectLst/>
                <a:latin typeface="Gotham Medium" pitchFamily="50" charset="0"/>
              </a:rPr>
              <a:t>ACT is a recent form of Cognitive Behavioral Therapy (CBT)</a:t>
            </a:r>
            <a:endParaRPr lang="en-US" dirty="0">
              <a:latin typeface="Gotham Medium" pitchFamily="50" charset="0"/>
            </a:endParaRPr>
          </a:p>
        </p:txBody>
      </p:sp>
      <p:sp>
        <p:nvSpPr>
          <p:cNvPr id="11" name="TextBox 10">
            <a:extLst>
              <a:ext uri="{FF2B5EF4-FFF2-40B4-BE49-F238E27FC236}">
                <a16:creationId xmlns:a16="http://schemas.microsoft.com/office/drawing/2014/main" id="{2C219E56-737F-31C6-F8E7-8C2435AA4AB2}"/>
              </a:ext>
            </a:extLst>
          </p:cNvPr>
          <p:cNvSpPr txBox="1"/>
          <p:nvPr/>
        </p:nvSpPr>
        <p:spPr>
          <a:xfrm>
            <a:off x="4586115" y="2529823"/>
            <a:ext cx="3019767" cy="2308324"/>
          </a:xfrm>
          <a:prstGeom prst="rect">
            <a:avLst/>
          </a:prstGeom>
          <a:noFill/>
        </p:spPr>
        <p:txBody>
          <a:bodyPr wrap="square" rtlCol="0">
            <a:spAutoFit/>
          </a:bodyPr>
          <a:lstStyle/>
          <a:p>
            <a:pPr algn="ctr"/>
            <a:r>
              <a:rPr lang="en-US" b="0" i="0" u="none" strike="noStrike" dirty="0">
                <a:solidFill>
                  <a:srgbClr val="000000"/>
                </a:solidFill>
                <a:effectLst/>
                <a:latin typeface="Gotham Medium" pitchFamily="50" charset="0"/>
              </a:rPr>
              <a:t>ACT uses a range </a:t>
            </a:r>
          </a:p>
          <a:p>
            <a:pPr algn="ctr"/>
            <a:r>
              <a:rPr lang="en-US" b="0" i="0" u="none" strike="noStrike" dirty="0">
                <a:solidFill>
                  <a:srgbClr val="000000"/>
                </a:solidFill>
                <a:effectLst/>
                <a:latin typeface="Gotham Medium" pitchFamily="50" charset="0"/>
              </a:rPr>
              <a:t>of methods </a:t>
            </a:r>
          </a:p>
          <a:p>
            <a:pPr algn="ctr"/>
            <a:r>
              <a:rPr lang="en-US" b="0" i="0" u="none" strike="noStrike" dirty="0">
                <a:solidFill>
                  <a:srgbClr val="000000"/>
                </a:solidFill>
                <a:effectLst/>
                <a:latin typeface="Gotham Medium" pitchFamily="50" charset="0"/>
              </a:rPr>
              <a:t>(engagement, awareness </a:t>
            </a:r>
            <a:r>
              <a:rPr lang="en-US" dirty="0">
                <a:solidFill>
                  <a:srgbClr val="000000"/>
                </a:solidFill>
                <a:latin typeface="Gotham Medium" pitchFamily="50" charset="0"/>
              </a:rPr>
              <a:t>&amp; </a:t>
            </a:r>
            <a:r>
              <a:rPr lang="en-US" b="0" i="0" u="none" strike="noStrike" dirty="0">
                <a:solidFill>
                  <a:srgbClr val="000000"/>
                </a:solidFill>
                <a:effectLst/>
                <a:latin typeface="Gotham Medium" pitchFamily="50" charset="0"/>
              </a:rPr>
              <a:t>openness) to help individuals to improve their </a:t>
            </a:r>
          </a:p>
          <a:p>
            <a:pPr algn="ctr"/>
            <a:r>
              <a:rPr lang="en-US" b="0" i="0" u="none" strike="noStrike" dirty="0">
                <a:solidFill>
                  <a:srgbClr val="000000"/>
                </a:solidFill>
                <a:effectLst/>
                <a:latin typeface="Gotham Medium" pitchFamily="50" charset="0"/>
              </a:rPr>
              <a:t>“psychological </a:t>
            </a:r>
          </a:p>
          <a:p>
            <a:pPr algn="ctr"/>
            <a:r>
              <a:rPr lang="en-US" b="0" i="0" u="none" strike="noStrike" dirty="0">
                <a:solidFill>
                  <a:srgbClr val="000000"/>
                </a:solidFill>
                <a:effectLst/>
                <a:latin typeface="Gotham Medium" pitchFamily="50" charset="0"/>
              </a:rPr>
              <a:t>flexibility”</a:t>
            </a:r>
            <a:endParaRPr lang="en-US" dirty="0">
              <a:latin typeface="Gotham Medium" pitchFamily="50" charset="0"/>
            </a:endParaRPr>
          </a:p>
        </p:txBody>
      </p:sp>
      <p:sp>
        <p:nvSpPr>
          <p:cNvPr id="12" name="TextBox 11">
            <a:extLst>
              <a:ext uri="{FF2B5EF4-FFF2-40B4-BE49-F238E27FC236}">
                <a16:creationId xmlns:a16="http://schemas.microsoft.com/office/drawing/2014/main" id="{BA334A86-79DC-973E-15F4-172188C11166}"/>
              </a:ext>
            </a:extLst>
          </p:cNvPr>
          <p:cNvSpPr txBox="1"/>
          <p:nvPr/>
        </p:nvSpPr>
        <p:spPr>
          <a:xfrm>
            <a:off x="8725896" y="2682147"/>
            <a:ext cx="2710543" cy="1754326"/>
          </a:xfrm>
          <a:prstGeom prst="rect">
            <a:avLst/>
          </a:prstGeom>
          <a:noFill/>
        </p:spPr>
        <p:txBody>
          <a:bodyPr wrap="square" rtlCol="0">
            <a:spAutoFit/>
          </a:bodyPr>
          <a:lstStyle/>
          <a:p>
            <a:pPr algn="ctr"/>
            <a:r>
              <a:rPr lang="en-US" b="0" i="0" u="none" strike="noStrike" dirty="0">
                <a:solidFill>
                  <a:srgbClr val="000000"/>
                </a:solidFill>
                <a:effectLst/>
                <a:latin typeface="Gotham Medium" pitchFamily="50" charset="0"/>
              </a:rPr>
              <a:t>Psychological flexibility refers to an individual’s ability to cope with, accept, and adjust to difficult situations.</a:t>
            </a:r>
            <a:endParaRPr lang="en-US" dirty="0">
              <a:latin typeface="Gotham Medium" pitchFamily="50" charset="0"/>
            </a:endParaRPr>
          </a:p>
        </p:txBody>
      </p:sp>
      <p:sp>
        <p:nvSpPr>
          <p:cNvPr id="3" name="TextBox 2">
            <a:extLst>
              <a:ext uri="{FF2B5EF4-FFF2-40B4-BE49-F238E27FC236}">
                <a16:creationId xmlns:a16="http://schemas.microsoft.com/office/drawing/2014/main" id="{F80CC3AA-50EB-98D3-9D20-D0CCBC683782}"/>
              </a:ext>
            </a:extLst>
          </p:cNvPr>
          <p:cNvSpPr txBox="1"/>
          <p:nvPr/>
        </p:nvSpPr>
        <p:spPr>
          <a:xfrm>
            <a:off x="1964999" y="6308209"/>
            <a:ext cx="8262000" cy="369332"/>
          </a:xfrm>
          <a:prstGeom prst="rect">
            <a:avLst/>
          </a:prstGeom>
          <a:noFill/>
        </p:spPr>
        <p:txBody>
          <a:bodyPr wrap="square">
            <a:spAutoFit/>
          </a:bodyPr>
          <a:lstStyle/>
          <a:p>
            <a:pPr algn="ctr"/>
            <a:r>
              <a:rPr lang="en-US" sz="1800" b="0" i="0" dirty="0">
                <a:solidFill>
                  <a:srgbClr val="000000"/>
                </a:solidFill>
                <a:effectLst/>
                <a:latin typeface="Calibri" panose="020F0502020204030204" pitchFamily="34" charset="0"/>
              </a:rPr>
              <a:t>© University of Central Florida</a:t>
            </a:r>
            <a:endParaRPr lang="en-US" dirty="0"/>
          </a:p>
        </p:txBody>
      </p:sp>
    </p:spTree>
    <p:extLst>
      <p:ext uri="{BB962C8B-B14F-4D97-AF65-F5344CB8AC3E}">
        <p14:creationId xmlns:p14="http://schemas.microsoft.com/office/powerpoint/2010/main" val="192338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E1E7B2-0F18-1F0F-A3A0-BE97530B5331}"/>
              </a:ext>
            </a:extLst>
          </p:cNvPr>
          <p:cNvSpPr>
            <a:spLocks noGrp="1"/>
          </p:cNvSpPr>
          <p:nvPr>
            <p:ph idx="1"/>
          </p:nvPr>
        </p:nvSpPr>
        <p:spPr>
          <a:xfrm>
            <a:off x="5674195" y="1251638"/>
            <a:ext cx="5916975" cy="784069"/>
          </a:xfrm>
        </p:spPr>
        <p:txBody>
          <a:bodyPr>
            <a:normAutofit/>
          </a:bodyPr>
          <a:lstStyle/>
          <a:p>
            <a:pPr marL="342900" indent="-342900">
              <a:spcBef>
                <a:spcPts val="0"/>
              </a:spcBef>
              <a:buFont typeface="Calibri" panose="020F0502020204030204" pitchFamily="34" charset="0"/>
              <a:buChar char="-"/>
            </a:pPr>
            <a:r>
              <a:rPr lang="en-US" sz="2400" u="none" strike="noStrike" dirty="0">
                <a:solidFill>
                  <a:srgbClr val="000000"/>
                </a:solidFill>
                <a:effectLst/>
                <a:latin typeface="Gotham Medium" pitchFamily="2" charset="0"/>
              </a:rPr>
              <a:t>ACT significantly reduce burnout and perceived stress. </a:t>
            </a:r>
            <a:endParaRPr lang="en-US" sz="2400" dirty="0">
              <a:latin typeface="Gotham Medium" pitchFamily="2" charset="0"/>
              <a:ea typeface="Calibri" panose="020F0502020204030204" pitchFamily="34" charset="0"/>
              <a:cs typeface="Calibri"/>
            </a:endParaRPr>
          </a:p>
        </p:txBody>
      </p:sp>
      <p:sp>
        <p:nvSpPr>
          <p:cNvPr id="6" name="Oval 5">
            <a:extLst>
              <a:ext uri="{FF2B5EF4-FFF2-40B4-BE49-F238E27FC236}">
                <a16:creationId xmlns:a16="http://schemas.microsoft.com/office/drawing/2014/main" id="{22DA058F-D6F5-5FDA-E841-59C00D11DC09}"/>
              </a:ext>
            </a:extLst>
          </p:cNvPr>
          <p:cNvSpPr/>
          <p:nvPr/>
        </p:nvSpPr>
        <p:spPr>
          <a:xfrm>
            <a:off x="924232" y="246389"/>
            <a:ext cx="4389120" cy="4389120"/>
          </a:xfrm>
          <a:prstGeom prst="ellipse">
            <a:avLst/>
          </a:prstGeom>
          <a:solidFill>
            <a:srgbClr val="004F71"/>
          </a:solidFill>
          <a:ln>
            <a:solidFill>
              <a:srgbClr val="00968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90B5B4D0-7D3B-0A8B-B74A-A205A366FCD4}"/>
              </a:ext>
            </a:extLst>
          </p:cNvPr>
          <p:cNvSpPr txBox="1"/>
          <p:nvPr/>
        </p:nvSpPr>
        <p:spPr>
          <a:xfrm>
            <a:off x="1285076" y="1150005"/>
            <a:ext cx="3667432" cy="2308324"/>
          </a:xfrm>
          <a:prstGeom prst="rect">
            <a:avLst/>
          </a:prstGeom>
          <a:noFill/>
        </p:spPr>
        <p:txBody>
          <a:bodyPr wrap="square">
            <a:spAutoFit/>
          </a:bodyPr>
          <a:lstStyle/>
          <a:p>
            <a:pPr algn="ctr"/>
            <a:r>
              <a:rPr lang="en-US" sz="3600" b="1" dirty="0">
                <a:solidFill>
                  <a:schemeClr val="bg1"/>
                </a:solidFill>
                <a:latin typeface="Gotham Bold" pitchFamily="50" charset="0"/>
                <a:ea typeface="Calibri" panose="020F0502020204030204" pitchFamily="34" charset="0"/>
                <a:cs typeface="Calibri"/>
              </a:rPr>
              <a:t>Why ACT is Important for Health Promotion?</a:t>
            </a:r>
            <a:endParaRPr lang="en-US" sz="3600" dirty="0">
              <a:solidFill>
                <a:schemeClr val="bg1"/>
              </a:solidFill>
              <a:latin typeface="Gotham Bold" pitchFamily="50" charset="0"/>
              <a:ea typeface="Calibri" panose="020F0502020204030204" pitchFamily="34" charset="0"/>
              <a:cs typeface="Calibri" panose="020F0502020204030204" pitchFamily="34" charset="0"/>
            </a:endParaRPr>
          </a:p>
        </p:txBody>
      </p:sp>
      <p:sp>
        <p:nvSpPr>
          <p:cNvPr id="8" name="Content Placeholder 2">
            <a:extLst>
              <a:ext uri="{FF2B5EF4-FFF2-40B4-BE49-F238E27FC236}">
                <a16:creationId xmlns:a16="http://schemas.microsoft.com/office/drawing/2014/main" id="{173190D4-4B9D-3083-3FE1-91579BB1AE48}"/>
              </a:ext>
            </a:extLst>
          </p:cNvPr>
          <p:cNvSpPr txBox="1">
            <a:spLocks/>
          </p:cNvSpPr>
          <p:nvPr/>
        </p:nvSpPr>
        <p:spPr>
          <a:xfrm>
            <a:off x="5362843" y="2901963"/>
            <a:ext cx="6873297" cy="50699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spcBef>
                <a:spcPts val="0"/>
              </a:spcBef>
              <a:buFont typeface="Calibri" panose="020F0502020204030204" pitchFamily="34" charset="0"/>
              <a:buChar char="-"/>
            </a:pPr>
            <a:r>
              <a:rPr lang="en-US" sz="2400" u="none" strike="noStrike" dirty="0">
                <a:solidFill>
                  <a:srgbClr val="000000"/>
                </a:solidFill>
                <a:effectLst/>
                <a:latin typeface="Gotham Medium" pitchFamily="2" charset="0"/>
              </a:rPr>
              <a:t>ACT increases mindful awareness.</a:t>
            </a:r>
            <a:endParaRPr lang="en-US" sz="2400" dirty="0">
              <a:latin typeface="Gotham Medium" pitchFamily="2" charset="0"/>
              <a:ea typeface="Calibri" panose="020F0502020204030204" pitchFamily="34" charset="0"/>
              <a:cs typeface="Calibri"/>
            </a:endParaRPr>
          </a:p>
          <a:p>
            <a:endParaRPr lang="en-US" sz="2400" dirty="0">
              <a:latin typeface="Gotham Medium" pitchFamily="2" charset="0"/>
            </a:endParaRPr>
          </a:p>
        </p:txBody>
      </p:sp>
      <p:pic>
        <p:nvPicPr>
          <p:cNvPr id="9" name="Picture 8">
            <a:extLst>
              <a:ext uri="{FF2B5EF4-FFF2-40B4-BE49-F238E27FC236}">
                <a16:creationId xmlns:a16="http://schemas.microsoft.com/office/drawing/2014/main" id="{5FDECEE0-119D-8C5A-ACAD-FE17A405BB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 y="3915971"/>
            <a:ext cx="1336831" cy="1364114"/>
          </a:xfrm>
          <a:prstGeom prst="rect">
            <a:avLst/>
          </a:prstGeom>
        </p:spPr>
      </p:pic>
      <p:pic>
        <p:nvPicPr>
          <p:cNvPr id="10" name="Picture 9">
            <a:extLst>
              <a:ext uri="{FF2B5EF4-FFF2-40B4-BE49-F238E27FC236}">
                <a16:creationId xmlns:a16="http://schemas.microsoft.com/office/drawing/2014/main" id="{F0B8D6A7-156D-B66B-613F-07810AA19D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77259" y="5562162"/>
            <a:ext cx="1050673" cy="1072115"/>
          </a:xfrm>
          <a:prstGeom prst="rect">
            <a:avLst/>
          </a:prstGeom>
        </p:spPr>
      </p:pic>
      <p:pic>
        <p:nvPicPr>
          <p:cNvPr id="11" name="Picture 10">
            <a:extLst>
              <a:ext uri="{FF2B5EF4-FFF2-40B4-BE49-F238E27FC236}">
                <a16:creationId xmlns:a16="http://schemas.microsoft.com/office/drawing/2014/main" id="{3A242E19-95DD-4E37-4268-EBE4C62EC7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487" y="5717839"/>
            <a:ext cx="1728489" cy="1763765"/>
          </a:xfrm>
          <a:prstGeom prst="rect">
            <a:avLst/>
          </a:prstGeom>
        </p:spPr>
      </p:pic>
      <p:pic>
        <p:nvPicPr>
          <p:cNvPr id="12" name="Picture 11">
            <a:extLst>
              <a:ext uri="{FF2B5EF4-FFF2-40B4-BE49-F238E27FC236}">
                <a16:creationId xmlns:a16="http://schemas.microsoft.com/office/drawing/2014/main" id="{1FC9B6CE-726D-0ADA-8D4D-51E01054E4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58035" y="5148213"/>
            <a:ext cx="2411858" cy="2461080"/>
          </a:xfrm>
          <a:prstGeom prst="rect">
            <a:avLst/>
          </a:prstGeom>
        </p:spPr>
      </p:pic>
      <p:pic>
        <p:nvPicPr>
          <p:cNvPr id="13" name="Picture 12">
            <a:extLst>
              <a:ext uri="{FF2B5EF4-FFF2-40B4-BE49-F238E27FC236}">
                <a16:creationId xmlns:a16="http://schemas.microsoft.com/office/drawing/2014/main" id="{4EA86F0B-9330-2D75-1D0C-2110C539C8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37507" y="5705690"/>
            <a:ext cx="1050673" cy="1072115"/>
          </a:xfrm>
          <a:prstGeom prst="rect">
            <a:avLst/>
          </a:prstGeom>
        </p:spPr>
      </p:pic>
      <p:pic>
        <p:nvPicPr>
          <p:cNvPr id="14" name="Picture 13">
            <a:extLst>
              <a:ext uri="{FF2B5EF4-FFF2-40B4-BE49-F238E27FC236}">
                <a16:creationId xmlns:a16="http://schemas.microsoft.com/office/drawing/2014/main" id="{44A55FDE-5B9D-4A82-6E66-6179B3BB57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6377" y="4915943"/>
            <a:ext cx="1601796" cy="1634487"/>
          </a:xfrm>
          <a:prstGeom prst="rect">
            <a:avLst/>
          </a:prstGeom>
        </p:spPr>
      </p:pic>
      <p:pic>
        <p:nvPicPr>
          <p:cNvPr id="15" name="Picture 14">
            <a:extLst>
              <a:ext uri="{FF2B5EF4-FFF2-40B4-BE49-F238E27FC236}">
                <a16:creationId xmlns:a16="http://schemas.microsoft.com/office/drawing/2014/main" id="{E7E94D71-09C5-E280-A8BF-79E858A159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7710" y="-277550"/>
            <a:ext cx="1050673" cy="1072115"/>
          </a:xfrm>
          <a:prstGeom prst="rect">
            <a:avLst/>
          </a:prstGeom>
        </p:spPr>
      </p:pic>
      <p:pic>
        <p:nvPicPr>
          <p:cNvPr id="16" name="Picture 15">
            <a:extLst>
              <a:ext uri="{FF2B5EF4-FFF2-40B4-BE49-F238E27FC236}">
                <a16:creationId xmlns:a16="http://schemas.microsoft.com/office/drawing/2014/main" id="{70358C64-62B6-DDC2-34DE-0323B4B5CC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55801" y="-751292"/>
            <a:ext cx="1728489" cy="1763765"/>
          </a:xfrm>
          <a:prstGeom prst="rect">
            <a:avLst/>
          </a:prstGeom>
        </p:spPr>
      </p:pic>
      <p:sp>
        <p:nvSpPr>
          <p:cNvPr id="2" name="Content Placeholder 2">
            <a:extLst>
              <a:ext uri="{FF2B5EF4-FFF2-40B4-BE49-F238E27FC236}">
                <a16:creationId xmlns:a16="http://schemas.microsoft.com/office/drawing/2014/main" id="{D5D4A0AC-44ED-B236-CCCC-B41CF9D011FA}"/>
              </a:ext>
            </a:extLst>
          </p:cNvPr>
          <p:cNvSpPr txBox="1">
            <a:spLocks/>
          </p:cNvSpPr>
          <p:nvPr/>
        </p:nvSpPr>
        <p:spPr>
          <a:xfrm>
            <a:off x="4460553" y="4275213"/>
            <a:ext cx="6873297" cy="118531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spcBef>
                <a:spcPts val="0"/>
              </a:spcBef>
              <a:buFont typeface="Calibri" panose="020F0502020204030204" pitchFamily="34" charset="0"/>
              <a:buChar char="-"/>
            </a:pPr>
            <a:r>
              <a:rPr lang="en-US" sz="2400" u="none" strike="noStrike" dirty="0">
                <a:solidFill>
                  <a:srgbClr val="000000"/>
                </a:solidFill>
                <a:effectLst/>
                <a:latin typeface="Gotham Medium" pitchFamily="2" charset="0"/>
              </a:rPr>
              <a:t>In clinical trials, 12 – 16 sessions of ACT has also been shown to be effective for treating anxiety, depression, and chronic pain.</a:t>
            </a:r>
            <a:endParaRPr lang="en-US" sz="2400" dirty="0">
              <a:latin typeface="Gotham Medium" pitchFamily="2" charset="0"/>
            </a:endParaRPr>
          </a:p>
        </p:txBody>
      </p:sp>
      <p:sp>
        <p:nvSpPr>
          <p:cNvPr id="4" name="TextBox 3">
            <a:extLst>
              <a:ext uri="{FF2B5EF4-FFF2-40B4-BE49-F238E27FC236}">
                <a16:creationId xmlns:a16="http://schemas.microsoft.com/office/drawing/2014/main" id="{62D0B354-AD6B-3BCE-B7A6-F28C5B7B34D2}"/>
              </a:ext>
            </a:extLst>
          </p:cNvPr>
          <p:cNvSpPr txBox="1"/>
          <p:nvPr/>
        </p:nvSpPr>
        <p:spPr>
          <a:xfrm>
            <a:off x="1965000" y="6277413"/>
            <a:ext cx="8262000" cy="369332"/>
          </a:xfrm>
          <a:prstGeom prst="rect">
            <a:avLst/>
          </a:prstGeom>
          <a:noFill/>
        </p:spPr>
        <p:txBody>
          <a:bodyPr wrap="square">
            <a:spAutoFit/>
          </a:bodyPr>
          <a:lstStyle/>
          <a:p>
            <a:pPr algn="ctr"/>
            <a:r>
              <a:rPr lang="en-US" sz="1800" b="0" i="0" dirty="0">
                <a:solidFill>
                  <a:srgbClr val="000000"/>
                </a:solidFill>
                <a:effectLst/>
                <a:latin typeface="Calibri" panose="020F0502020204030204" pitchFamily="34" charset="0"/>
              </a:rPr>
              <a:t>© University of Central Florida</a:t>
            </a:r>
            <a:endParaRPr lang="en-US" dirty="0"/>
          </a:p>
        </p:txBody>
      </p:sp>
    </p:spTree>
    <p:extLst>
      <p:ext uri="{BB962C8B-B14F-4D97-AF65-F5344CB8AC3E}">
        <p14:creationId xmlns:p14="http://schemas.microsoft.com/office/powerpoint/2010/main" val="334267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7BD5B46-7023-8A5D-039D-D3ABA206E32C}"/>
              </a:ext>
            </a:extLst>
          </p:cNvPr>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tretch>
            <a:fillRect/>
          </a:stretch>
        </p:blipFill>
        <p:spPr>
          <a:xfrm>
            <a:off x="9976427" y="503298"/>
            <a:ext cx="1789753" cy="1554480"/>
          </a:xfrm>
          <a:prstGeom prst="rect">
            <a:avLst/>
          </a:prstGeom>
        </p:spPr>
      </p:pic>
      <p:sp>
        <p:nvSpPr>
          <p:cNvPr id="2" name="Title 1">
            <a:extLst>
              <a:ext uri="{FF2B5EF4-FFF2-40B4-BE49-F238E27FC236}">
                <a16:creationId xmlns:a16="http://schemas.microsoft.com/office/drawing/2014/main" id="{5BA1C248-BC9F-B667-69F9-B5DF1646D6FD}"/>
              </a:ext>
            </a:extLst>
          </p:cNvPr>
          <p:cNvSpPr>
            <a:spLocks noGrp="1"/>
          </p:cNvSpPr>
          <p:nvPr>
            <p:ph type="title"/>
          </p:nvPr>
        </p:nvSpPr>
        <p:spPr>
          <a:xfrm>
            <a:off x="528381" y="503298"/>
            <a:ext cx="10894142" cy="1325563"/>
          </a:xfrm>
        </p:spPr>
        <p:txBody>
          <a:bodyPr anchor="t">
            <a:normAutofit/>
          </a:bodyPr>
          <a:lstStyle/>
          <a:p>
            <a:r>
              <a:rPr lang="en-US" sz="3600" b="1" u="none" strike="noStrike" dirty="0">
                <a:effectLst/>
                <a:latin typeface="Gotham Bold" pitchFamily="2" charset="0"/>
              </a:rPr>
              <a:t>What are intervention practices?</a:t>
            </a:r>
            <a:endParaRPr lang="en-US" sz="3600" b="1" dirty="0">
              <a:latin typeface="Gotham Bold" pitchFamily="2" charset="0"/>
            </a:endParaRPr>
          </a:p>
        </p:txBody>
      </p:sp>
      <p:sp>
        <p:nvSpPr>
          <p:cNvPr id="3" name="Content Placeholder 2">
            <a:extLst>
              <a:ext uri="{FF2B5EF4-FFF2-40B4-BE49-F238E27FC236}">
                <a16:creationId xmlns:a16="http://schemas.microsoft.com/office/drawing/2014/main" id="{11E87FB0-23C4-6253-5219-5E40E5B9651F}"/>
              </a:ext>
            </a:extLst>
          </p:cNvPr>
          <p:cNvSpPr>
            <a:spLocks noGrp="1"/>
          </p:cNvSpPr>
          <p:nvPr>
            <p:ph idx="1"/>
          </p:nvPr>
        </p:nvSpPr>
        <p:spPr>
          <a:xfrm>
            <a:off x="528381" y="1471998"/>
            <a:ext cx="10759051" cy="3755561"/>
          </a:xfrm>
        </p:spPr>
        <p:txBody>
          <a:bodyPr>
            <a:noAutofit/>
          </a:bodyPr>
          <a:lstStyle/>
          <a:p>
            <a:pPr marL="0" indent="0" algn="l" rtl="0" fontAlgn="base">
              <a:buNone/>
            </a:pPr>
            <a:r>
              <a:rPr lang="en-US" sz="2400" u="none" strike="noStrike" dirty="0">
                <a:solidFill>
                  <a:srgbClr val="000000"/>
                </a:solidFill>
                <a:effectLst/>
                <a:latin typeface="Gotham Medium" pitchFamily="2" charset="0"/>
              </a:rPr>
              <a:t>ACT  interventions include a combination of: </a:t>
            </a:r>
          </a:p>
          <a:p>
            <a:pPr marL="0" indent="0" algn="l" rtl="0" fontAlgn="base">
              <a:buNone/>
            </a:pPr>
            <a:r>
              <a:rPr lang="en-US" sz="2400" dirty="0">
                <a:solidFill>
                  <a:srgbClr val="000000"/>
                </a:solidFill>
                <a:effectLst/>
                <a:latin typeface="Gotham Medium" pitchFamily="2" charset="0"/>
              </a:rPr>
              <a:t>​</a:t>
            </a:r>
          </a:p>
          <a:p>
            <a:pPr marL="0" indent="0" algn="l" rtl="0" fontAlgn="base">
              <a:buNone/>
            </a:pPr>
            <a:r>
              <a:rPr lang="en-US" sz="2400" u="none" strike="noStrike" dirty="0">
                <a:solidFill>
                  <a:srgbClr val="000000"/>
                </a:solidFill>
                <a:effectLst/>
                <a:latin typeface="Gotham Medium" pitchFamily="2" charset="0"/>
              </a:rPr>
              <a:t>    Didactic teaching</a:t>
            </a:r>
            <a:r>
              <a:rPr lang="en-US" sz="2400" dirty="0">
                <a:solidFill>
                  <a:srgbClr val="000000"/>
                </a:solidFill>
                <a:effectLst/>
                <a:latin typeface="Gotham Medium" pitchFamily="2" charset="0"/>
              </a:rPr>
              <a:t>​</a:t>
            </a:r>
          </a:p>
          <a:p>
            <a:pPr marL="0" indent="0" algn="l" rtl="0" fontAlgn="base">
              <a:buNone/>
            </a:pPr>
            <a:r>
              <a:rPr lang="en-US" sz="2400" dirty="0">
                <a:solidFill>
                  <a:srgbClr val="000000"/>
                </a:solidFill>
                <a:latin typeface="Gotham Medium" pitchFamily="2" charset="0"/>
              </a:rPr>
              <a:t>    M</a:t>
            </a:r>
            <a:r>
              <a:rPr lang="en-US" sz="2400" u="none" strike="noStrike" dirty="0">
                <a:solidFill>
                  <a:srgbClr val="000000"/>
                </a:solidFill>
                <a:effectLst/>
                <a:latin typeface="Gotham Medium" pitchFamily="2" charset="0"/>
              </a:rPr>
              <a:t>indfulness practice</a:t>
            </a:r>
            <a:r>
              <a:rPr lang="en-US" sz="2400" dirty="0">
                <a:solidFill>
                  <a:srgbClr val="000000"/>
                </a:solidFill>
                <a:effectLst/>
                <a:latin typeface="Gotham Medium" pitchFamily="2" charset="0"/>
              </a:rPr>
              <a:t>​</a:t>
            </a:r>
          </a:p>
          <a:p>
            <a:pPr marL="0" indent="0" algn="l" rtl="0" fontAlgn="base">
              <a:buNone/>
            </a:pPr>
            <a:r>
              <a:rPr lang="en-US" sz="2400" dirty="0">
                <a:solidFill>
                  <a:srgbClr val="000000"/>
                </a:solidFill>
                <a:latin typeface="Gotham Medium" pitchFamily="2" charset="0"/>
              </a:rPr>
              <a:t>    M</a:t>
            </a:r>
            <a:r>
              <a:rPr lang="en-US" sz="2400" u="none" strike="noStrike" dirty="0">
                <a:solidFill>
                  <a:srgbClr val="000000"/>
                </a:solidFill>
                <a:effectLst/>
                <a:latin typeface="Gotham Medium" pitchFamily="2" charset="0"/>
              </a:rPr>
              <a:t>etaphors</a:t>
            </a:r>
            <a:r>
              <a:rPr lang="en-US" sz="2400" dirty="0">
                <a:solidFill>
                  <a:srgbClr val="000000"/>
                </a:solidFill>
                <a:effectLst/>
                <a:latin typeface="Gotham Medium" pitchFamily="2" charset="0"/>
              </a:rPr>
              <a:t>​</a:t>
            </a:r>
          </a:p>
          <a:p>
            <a:pPr marL="0" indent="0" algn="l" rtl="0" fontAlgn="base">
              <a:buNone/>
            </a:pPr>
            <a:r>
              <a:rPr lang="en-US" sz="2400" u="none" strike="noStrike" dirty="0">
                <a:solidFill>
                  <a:srgbClr val="000000"/>
                </a:solidFill>
                <a:effectLst/>
                <a:latin typeface="Gotham Medium" pitchFamily="2" charset="0"/>
              </a:rPr>
              <a:t>    Group discussions </a:t>
            </a:r>
            <a:r>
              <a:rPr lang="en-US" sz="2400" dirty="0">
                <a:solidFill>
                  <a:srgbClr val="000000"/>
                </a:solidFill>
                <a:effectLst/>
                <a:latin typeface="Gotham Medium" pitchFamily="2" charset="0"/>
              </a:rPr>
              <a:t>​</a:t>
            </a:r>
          </a:p>
          <a:p>
            <a:pPr marL="0" indent="0" algn="l" rtl="0" fontAlgn="base">
              <a:buNone/>
            </a:pPr>
            <a:r>
              <a:rPr lang="en-US" sz="2400" u="none" strike="noStrike" dirty="0">
                <a:solidFill>
                  <a:srgbClr val="000000"/>
                </a:solidFill>
                <a:effectLst/>
                <a:latin typeface="Gotham Medium" pitchFamily="2" charset="0"/>
              </a:rPr>
              <a:t>    Homework exercises</a:t>
            </a:r>
            <a:endParaRPr lang="en-US" sz="2400" dirty="0">
              <a:solidFill>
                <a:srgbClr val="000000"/>
              </a:solidFill>
              <a:effectLst/>
              <a:latin typeface="Gotham Medium" pitchFamily="2" charset="0"/>
            </a:endParaRPr>
          </a:p>
        </p:txBody>
      </p:sp>
      <p:pic>
        <p:nvPicPr>
          <p:cNvPr id="6" name="Picture 5">
            <a:extLst>
              <a:ext uri="{FF2B5EF4-FFF2-40B4-BE49-F238E27FC236}">
                <a16:creationId xmlns:a16="http://schemas.microsoft.com/office/drawing/2014/main" id="{F32A7F58-A2A3-6A7B-B82F-49A2F768E18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3006" y="2489349"/>
            <a:ext cx="231562" cy="231562"/>
          </a:xfrm>
          <a:prstGeom prst="rect">
            <a:avLst/>
          </a:prstGeom>
        </p:spPr>
      </p:pic>
      <p:pic>
        <p:nvPicPr>
          <p:cNvPr id="7" name="Picture 6">
            <a:extLst>
              <a:ext uri="{FF2B5EF4-FFF2-40B4-BE49-F238E27FC236}">
                <a16:creationId xmlns:a16="http://schemas.microsoft.com/office/drawing/2014/main" id="{172C64A9-A79C-31D8-2229-932913FFDE9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3006" y="2924411"/>
            <a:ext cx="231562" cy="231562"/>
          </a:xfrm>
          <a:prstGeom prst="rect">
            <a:avLst/>
          </a:prstGeom>
        </p:spPr>
      </p:pic>
      <p:pic>
        <p:nvPicPr>
          <p:cNvPr id="8" name="Picture 7">
            <a:extLst>
              <a:ext uri="{FF2B5EF4-FFF2-40B4-BE49-F238E27FC236}">
                <a16:creationId xmlns:a16="http://schemas.microsoft.com/office/drawing/2014/main" id="{6638C2D2-FA41-D4AD-B2F1-4A61C80FCCD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3006" y="3359473"/>
            <a:ext cx="231562" cy="231562"/>
          </a:xfrm>
          <a:prstGeom prst="rect">
            <a:avLst/>
          </a:prstGeom>
        </p:spPr>
      </p:pic>
      <p:pic>
        <p:nvPicPr>
          <p:cNvPr id="9" name="Picture 8">
            <a:extLst>
              <a:ext uri="{FF2B5EF4-FFF2-40B4-BE49-F238E27FC236}">
                <a16:creationId xmlns:a16="http://schemas.microsoft.com/office/drawing/2014/main" id="{0FBFF7D0-09CC-93A5-3B81-3ECDAA74151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3006" y="3794535"/>
            <a:ext cx="231562" cy="231562"/>
          </a:xfrm>
          <a:prstGeom prst="rect">
            <a:avLst/>
          </a:prstGeom>
        </p:spPr>
      </p:pic>
      <p:pic>
        <p:nvPicPr>
          <p:cNvPr id="10" name="Picture 9">
            <a:extLst>
              <a:ext uri="{FF2B5EF4-FFF2-40B4-BE49-F238E27FC236}">
                <a16:creationId xmlns:a16="http://schemas.microsoft.com/office/drawing/2014/main" id="{43DB71E4-79A5-40E2-5165-5131834D50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3006" y="4229597"/>
            <a:ext cx="231562" cy="231562"/>
          </a:xfrm>
          <a:prstGeom prst="rect">
            <a:avLst/>
          </a:prstGeom>
        </p:spPr>
      </p:pic>
      <p:sp>
        <p:nvSpPr>
          <p:cNvPr id="5" name="TextBox 4">
            <a:extLst>
              <a:ext uri="{FF2B5EF4-FFF2-40B4-BE49-F238E27FC236}">
                <a16:creationId xmlns:a16="http://schemas.microsoft.com/office/drawing/2014/main" id="{CD61FB4B-7B46-E96C-680B-77F8D17F6EA3}"/>
              </a:ext>
            </a:extLst>
          </p:cNvPr>
          <p:cNvSpPr txBox="1"/>
          <p:nvPr/>
        </p:nvSpPr>
        <p:spPr>
          <a:xfrm>
            <a:off x="1965000" y="6266226"/>
            <a:ext cx="8262000" cy="369332"/>
          </a:xfrm>
          <a:prstGeom prst="rect">
            <a:avLst/>
          </a:prstGeom>
          <a:noFill/>
        </p:spPr>
        <p:txBody>
          <a:bodyPr wrap="square">
            <a:spAutoFit/>
          </a:bodyPr>
          <a:lstStyle/>
          <a:p>
            <a:pPr algn="ctr"/>
            <a:r>
              <a:rPr lang="en-US" sz="1800" b="0" i="0" dirty="0">
                <a:solidFill>
                  <a:srgbClr val="000000"/>
                </a:solidFill>
                <a:effectLst/>
                <a:latin typeface="Calibri" panose="020F0502020204030204" pitchFamily="34" charset="0"/>
              </a:rPr>
              <a:t>© University of Central Florida</a:t>
            </a:r>
            <a:endParaRPr lang="en-US" dirty="0"/>
          </a:p>
        </p:txBody>
      </p:sp>
    </p:spTree>
    <p:extLst>
      <p:ext uri="{BB962C8B-B14F-4D97-AF65-F5344CB8AC3E}">
        <p14:creationId xmlns:p14="http://schemas.microsoft.com/office/powerpoint/2010/main" val="243821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97EB834-787C-F705-E6C3-00C7AB74D90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80786" y="-270570"/>
            <a:ext cx="1050673" cy="1072115"/>
          </a:xfrm>
          <a:prstGeom prst="rect">
            <a:avLst/>
          </a:prstGeom>
        </p:spPr>
      </p:pic>
      <p:pic>
        <p:nvPicPr>
          <p:cNvPr id="7" name="Picture 6">
            <a:extLst>
              <a:ext uri="{FF2B5EF4-FFF2-40B4-BE49-F238E27FC236}">
                <a16:creationId xmlns:a16="http://schemas.microsoft.com/office/drawing/2014/main" id="{A1B0A75C-16A7-A29D-3F65-81F167F9E2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77259" y="5562162"/>
            <a:ext cx="1050673" cy="1072115"/>
          </a:xfrm>
          <a:prstGeom prst="rect">
            <a:avLst/>
          </a:prstGeom>
        </p:spPr>
      </p:pic>
      <p:pic>
        <p:nvPicPr>
          <p:cNvPr id="10" name="Picture 9">
            <a:extLst>
              <a:ext uri="{FF2B5EF4-FFF2-40B4-BE49-F238E27FC236}">
                <a16:creationId xmlns:a16="http://schemas.microsoft.com/office/drawing/2014/main" id="{700E26A0-C45D-6F04-F4F9-0AC021BA58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37507" y="5705690"/>
            <a:ext cx="1050673" cy="1072115"/>
          </a:xfrm>
          <a:prstGeom prst="rect">
            <a:avLst/>
          </a:prstGeom>
        </p:spPr>
      </p:pic>
      <p:pic>
        <p:nvPicPr>
          <p:cNvPr id="5" name="Content Placeholder 4">
            <a:extLst>
              <a:ext uri="{FF2B5EF4-FFF2-40B4-BE49-F238E27FC236}">
                <a16:creationId xmlns:a16="http://schemas.microsoft.com/office/drawing/2014/main" id="{729D90E2-799D-AB46-8FCB-6FDDAD74ECE0}"/>
              </a:ext>
            </a:extLst>
          </p:cNvPr>
          <p:cNvPicPr>
            <a:picLocks noGrp="1" noChangeAspect="1"/>
          </p:cNvPicPr>
          <p:nvPr>
            <p:ph sz="half" idx="1"/>
          </p:nvPr>
        </p:nvPicPr>
        <p:blipFill>
          <a:blip r:embed="rId4">
            <a:extLst>
              <a:ext uri="{28A0092B-C50C-407E-A947-70E740481C1C}">
                <a14:useLocalDpi xmlns:a14="http://schemas.microsoft.com/office/drawing/2010/main" val="0"/>
              </a:ext>
            </a:extLst>
          </a:blip>
          <a:stretch>
            <a:fillRect/>
          </a:stretch>
        </p:blipFill>
        <p:spPr>
          <a:xfrm rot="10800000">
            <a:off x="3485212" y="89318"/>
            <a:ext cx="5334952" cy="6251555"/>
          </a:xfrm>
          <a:prstGeom prst="rect">
            <a:avLst/>
          </a:prstGeom>
        </p:spPr>
      </p:pic>
      <p:sp>
        <p:nvSpPr>
          <p:cNvPr id="2" name="Title 1">
            <a:extLst>
              <a:ext uri="{FF2B5EF4-FFF2-40B4-BE49-F238E27FC236}">
                <a16:creationId xmlns:a16="http://schemas.microsoft.com/office/drawing/2014/main" id="{D775278A-7A1B-F762-532C-555C65A2BB12}"/>
              </a:ext>
            </a:extLst>
          </p:cNvPr>
          <p:cNvSpPr>
            <a:spLocks noGrp="1"/>
          </p:cNvSpPr>
          <p:nvPr>
            <p:ph type="title"/>
          </p:nvPr>
        </p:nvSpPr>
        <p:spPr>
          <a:xfrm>
            <a:off x="5224328" y="762208"/>
            <a:ext cx="1856720" cy="1347170"/>
          </a:xfrm>
        </p:spPr>
        <p:txBody>
          <a:bodyPr>
            <a:normAutofit fontScale="90000"/>
          </a:bodyPr>
          <a:lstStyle/>
          <a:p>
            <a:pPr algn="ctr"/>
            <a:r>
              <a:rPr lang="en-US" sz="3200" b="1" u="none" strike="noStrike" dirty="0">
                <a:solidFill>
                  <a:srgbClr val="000000"/>
                </a:solidFill>
                <a:effectLst/>
                <a:latin typeface="Gotham Bold" pitchFamily="2" charset="0"/>
              </a:rPr>
              <a:t>Aspects </a:t>
            </a:r>
            <a:br>
              <a:rPr lang="en-US" sz="3200" b="1" u="none" strike="noStrike" dirty="0">
                <a:solidFill>
                  <a:srgbClr val="000000"/>
                </a:solidFill>
                <a:effectLst/>
                <a:latin typeface="Gotham Bold" pitchFamily="2" charset="0"/>
              </a:rPr>
            </a:br>
            <a:r>
              <a:rPr lang="en-US" sz="3200" b="1" u="none" strike="noStrike" dirty="0">
                <a:solidFill>
                  <a:srgbClr val="000000"/>
                </a:solidFill>
                <a:effectLst/>
                <a:latin typeface="Gotham Bold" pitchFamily="2" charset="0"/>
              </a:rPr>
              <a:t>of </a:t>
            </a:r>
            <a:br>
              <a:rPr lang="en-US" sz="3200" b="1" u="none" strike="noStrike" dirty="0">
                <a:solidFill>
                  <a:srgbClr val="000000"/>
                </a:solidFill>
                <a:effectLst/>
                <a:latin typeface="Gotham Bold" pitchFamily="2" charset="0"/>
              </a:rPr>
            </a:br>
            <a:r>
              <a:rPr lang="en-US" sz="3200" b="1" u="none" strike="noStrike" dirty="0">
                <a:solidFill>
                  <a:srgbClr val="000000"/>
                </a:solidFill>
                <a:effectLst/>
                <a:latin typeface="Gotham Bold" pitchFamily="2" charset="0"/>
              </a:rPr>
              <a:t>ACT</a:t>
            </a:r>
            <a:endParaRPr lang="en-US" sz="3200" b="1" dirty="0">
              <a:latin typeface="Gotham Bold" pitchFamily="2" charset="0"/>
            </a:endParaRPr>
          </a:p>
        </p:txBody>
      </p:sp>
      <p:sp>
        <p:nvSpPr>
          <p:cNvPr id="3" name="TextBox 2">
            <a:extLst>
              <a:ext uri="{FF2B5EF4-FFF2-40B4-BE49-F238E27FC236}">
                <a16:creationId xmlns:a16="http://schemas.microsoft.com/office/drawing/2014/main" id="{95339E4E-AA16-43E9-D087-DD447DEF501E}"/>
              </a:ext>
            </a:extLst>
          </p:cNvPr>
          <p:cNvSpPr txBox="1"/>
          <p:nvPr/>
        </p:nvSpPr>
        <p:spPr>
          <a:xfrm>
            <a:off x="4531977" y="2725244"/>
            <a:ext cx="3270618" cy="2308324"/>
          </a:xfrm>
          <a:prstGeom prst="rect">
            <a:avLst/>
          </a:prstGeom>
          <a:noFill/>
        </p:spPr>
        <p:txBody>
          <a:bodyPr wrap="square" rtlCol="0">
            <a:spAutoFit/>
          </a:bodyPr>
          <a:lstStyle/>
          <a:p>
            <a:pPr algn="ctr" rtl="0" fontAlgn="base">
              <a:buFont typeface="Arial" panose="020B0604020202020204" pitchFamily="34" charset="0"/>
              <a:buChar char="•"/>
            </a:pPr>
            <a:r>
              <a:rPr lang="en-US" sz="2400" dirty="0">
                <a:solidFill>
                  <a:srgbClr val="444444"/>
                </a:solidFill>
                <a:effectLst/>
                <a:latin typeface="Gotham Medium" pitchFamily="2" charset="0"/>
              </a:rPr>
              <a:t>Acceptance ​</a:t>
            </a:r>
          </a:p>
          <a:p>
            <a:pPr algn="ctr" rtl="0" fontAlgn="base">
              <a:buFont typeface="Arial" panose="020B0604020202020204" pitchFamily="34" charset="0"/>
              <a:buChar char="•"/>
            </a:pPr>
            <a:r>
              <a:rPr lang="en-US" sz="2400" dirty="0">
                <a:solidFill>
                  <a:srgbClr val="444444"/>
                </a:solidFill>
                <a:effectLst/>
                <a:latin typeface="Gotham Medium" pitchFamily="2" charset="0"/>
              </a:rPr>
              <a:t>Cognitive Diffusion​</a:t>
            </a:r>
          </a:p>
          <a:p>
            <a:pPr algn="ctr" rtl="0" fontAlgn="base">
              <a:buFont typeface="Arial" panose="020B0604020202020204" pitchFamily="34" charset="0"/>
              <a:buChar char="•"/>
            </a:pPr>
            <a:r>
              <a:rPr lang="en-US" sz="2400" dirty="0">
                <a:solidFill>
                  <a:srgbClr val="444444"/>
                </a:solidFill>
                <a:effectLst/>
                <a:latin typeface="Gotham Medium" pitchFamily="2" charset="0"/>
              </a:rPr>
              <a:t>Being Present ​</a:t>
            </a:r>
          </a:p>
          <a:p>
            <a:pPr algn="ctr" rtl="0" fontAlgn="base">
              <a:buFont typeface="Arial" panose="020B0604020202020204" pitchFamily="34" charset="0"/>
              <a:buChar char="•"/>
            </a:pPr>
            <a:r>
              <a:rPr lang="en-US" sz="2400" dirty="0">
                <a:solidFill>
                  <a:srgbClr val="444444"/>
                </a:solidFill>
                <a:effectLst/>
                <a:latin typeface="Gotham Medium" pitchFamily="2" charset="0"/>
              </a:rPr>
              <a:t>Self as Context​</a:t>
            </a:r>
          </a:p>
          <a:p>
            <a:pPr algn="ctr" rtl="0" fontAlgn="base">
              <a:buFont typeface="Arial" panose="020B0604020202020204" pitchFamily="34" charset="0"/>
              <a:buChar char="•"/>
            </a:pPr>
            <a:r>
              <a:rPr lang="en-US" sz="2400" dirty="0">
                <a:solidFill>
                  <a:srgbClr val="444444"/>
                </a:solidFill>
                <a:effectLst/>
                <a:latin typeface="Gotham Medium" pitchFamily="2" charset="0"/>
              </a:rPr>
              <a:t>Values​</a:t>
            </a:r>
          </a:p>
          <a:p>
            <a:pPr algn="ctr" rtl="0" fontAlgn="base">
              <a:buFont typeface="Arial" panose="020B0604020202020204" pitchFamily="34" charset="0"/>
              <a:buChar char="•"/>
            </a:pPr>
            <a:r>
              <a:rPr lang="en-US" sz="2400" dirty="0">
                <a:solidFill>
                  <a:srgbClr val="444444"/>
                </a:solidFill>
                <a:effectLst/>
                <a:latin typeface="Gotham Medium" pitchFamily="2" charset="0"/>
              </a:rPr>
              <a:t>Commit to Action</a:t>
            </a:r>
          </a:p>
        </p:txBody>
      </p:sp>
      <p:pic>
        <p:nvPicPr>
          <p:cNvPr id="6" name="Picture 5">
            <a:extLst>
              <a:ext uri="{FF2B5EF4-FFF2-40B4-BE49-F238E27FC236}">
                <a16:creationId xmlns:a16="http://schemas.microsoft.com/office/drawing/2014/main" id="{DA3EBC3A-D411-4609-9D3A-18C1AD6020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 y="3915971"/>
            <a:ext cx="1336831" cy="1364114"/>
          </a:xfrm>
          <a:prstGeom prst="rect">
            <a:avLst/>
          </a:prstGeom>
        </p:spPr>
      </p:pic>
      <p:pic>
        <p:nvPicPr>
          <p:cNvPr id="8" name="Picture 7">
            <a:extLst>
              <a:ext uri="{FF2B5EF4-FFF2-40B4-BE49-F238E27FC236}">
                <a16:creationId xmlns:a16="http://schemas.microsoft.com/office/drawing/2014/main" id="{39B51A50-8CD1-9D51-8614-89EBE6FE09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487" y="5717839"/>
            <a:ext cx="1728489" cy="1763765"/>
          </a:xfrm>
          <a:prstGeom prst="rect">
            <a:avLst/>
          </a:prstGeom>
        </p:spPr>
      </p:pic>
      <p:pic>
        <p:nvPicPr>
          <p:cNvPr id="9" name="Picture 8">
            <a:extLst>
              <a:ext uri="{FF2B5EF4-FFF2-40B4-BE49-F238E27FC236}">
                <a16:creationId xmlns:a16="http://schemas.microsoft.com/office/drawing/2014/main" id="{833E4114-8FEE-874B-AE59-6C3CFC0383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58035" y="5148213"/>
            <a:ext cx="2411858" cy="2461080"/>
          </a:xfrm>
          <a:prstGeom prst="rect">
            <a:avLst/>
          </a:prstGeom>
        </p:spPr>
      </p:pic>
      <p:pic>
        <p:nvPicPr>
          <p:cNvPr id="11" name="Picture 10">
            <a:extLst>
              <a:ext uri="{FF2B5EF4-FFF2-40B4-BE49-F238E27FC236}">
                <a16:creationId xmlns:a16="http://schemas.microsoft.com/office/drawing/2014/main" id="{A4E16458-66E7-7453-861E-37D066B025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6377" y="4915943"/>
            <a:ext cx="1601796" cy="1634487"/>
          </a:xfrm>
          <a:prstGeom prst="rect">
            <a:avLst/>
          </a:prstGeom>
        </p:spPr>
      </p:pic>
      <p:pic>
        <p:nvPicPr>
          <p:cNvPr id="12" name="Picture 11">
            <a:extLst>
              <a:ext uri="{FF2B5EF4-FFF2-40B4-BE49-F238E27FC236}">
                <a16:creationId xmlns:a16="http://schemas.microsoft.com/office/drawing/2014/main" id="{DDCF289A-612F-A05F-D8E2-C4BFA55F07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877" y="-270569"/>
            <a:ext cx="1050673" cy="1072115"/>
          </a:xfrm>
          <a:prstGeom prst="rect">
            <a:avLst/>
          </a:prstGeom>
        </p:spPr>
      </p:pic>
      <p:pic>
        <p:nvPicPr>
          <p:cNvPr id="14" name="Picture 13">
            <a:extLst>
              <a:ext uri="{FF2B5EF4-FFF2-40B4-BE49-F238E27FC236}">
                <a16:creationId xmlns:a16="http://schemas.microsoft.com/office/drawing/2014/main" id="{DF02E93E-A09B-1590-5974-B921E574E07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824211" y="6982"/>
            <a:ext cx="2187795" cy="1900198"/>
          </a:xfrm>
          <a:prstGeom prst="rect">
            <a:avLst/>
          </a:prstGeom>
        </p:spPr>
      </p:pic>
      <p:sp>
        <p:nvSpPr>
          <p:cNvPr id="4" name="TextBox 3">
            <a:extLst>
              <a:ext uri="{FF2B5EF4-FFF2-40B4-BE49-F238E27FC236}">
                <a16:creationId xmlns:a16="http://schemas.microsoft.com/office/drawing/2014/main" id="{257D74DA-E8B7-7742-B730-BCF527B49CCE}"/>
              </a:ext>
            </a:extLst>
          </p:cNvPr>
          <p:cNvSpPr txBox="1"/>
          <p:nvPr/>
        </p:nvSpPr>
        <p:spPr>
          <a:xfrm>
            <a:off x="1964999" y="6399350"/>
            <a:ext cx="8262000" cy="369332"/>
          </a:xfrm>
          <a:prstGeom prst="rect">
            <a:avLst/>
          </a:prstGeom>
          <a:noFill/>
        </p:spPr>
        <p:txBody>
          <a:bodyPr wrap="square">
            <a:spAutoFit/>
          </a:bodyPr>
          <a:lstStyle/>
          <a:p>
            <a:pPr algn="ctr"/>
            <a:r>
              <a:rPr lang="en-US" sz="1800" b="0" i="0" dirty="0">
                <a:solidFill>
                  <a:srgbClr val="000000"/>
                </a:solidFill>
                <a:effectLst/>
                <a:latin typeface="Calibri" panose="020F0502020204030204" pitchFamily="34" charset="0"/>
              </a:rPr>
              <a:t>© University of Central Florida</a:t>
            </a:r>
            <a:endParaRPr lang="en-US" dirty="0"/>
          </a:p>
        </p:txBody>
      </p:sp>
    </p:spTree>
    <p:extLst>
      <p:ext uri="{BB962C8B-B14F-4D97-AF65-F5344CB8AC3E}">
        <p14:creationId xmlns:p14="http://schemas.microsoft.com/office/powerpoint/2010/main" val="3219569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D6FBB79-033B-D76F-D57B-9CA53608CAD5}"/>
              </a:ext>
            </a:extLst>
          </p:cNvPr>
          <p:cNvPicPr>
            <a:picLocks noChangeAspect="1"/>
          </p:cNvPicPr>
          <p:nvPr/>
        </p:nvPicPr>
        <p:blipFill>
          <a:blip r:embed="rId4">
            <a:extLst>
              <a:ext uri="{BEBA8EAE-BF5A-486C-A8C5-ECC9F3942E4B}">
                <a14:imgProps xmlns:a14="http://schemas.microsoft.com/office/drawing/2010/main">
                  <a14:imgLayer r:embed="rId5">
                    <a14:imgEffect>
                      <a14:artisticPhotocopy trans="10000"/>
                    </a14:imgEffect>
                  </a14:imgLayer>
                </a14:imgProps>
              </a:ext>
              <a:ext uri="{28A0092B-C50C-407E-A947-70E740481C1C}">
                <a14:useLocalDpi xmlns:a14="http://schemas.microsoft.com/office/drawing/2010/main" val="0"/>
              </a:ext>
            </a:extLst>
          </a:blip>
          <a:stretch>
            <a:fillRect/>
          </a:stretch>
        </p:blipFill>
        <p:spPr>
          <a:xfrm rot="5400000">
            <a:off x="-2613750" y="531357"/>
            <a:ext cx="6858000" cy="5795281"/>
          </a:xfrm>
          <a:prstGeom prst="rect">
            <a:avLst/>
          </a:prstGeom>
        </p:spPr>
      </p:pic>
      <p:pic>
        <p:nvPicPr>
          <p:cNvPr id="4" name="Picture 3">
            <a:extLst>
              <a:ext uri="{FF2B5EF4-FFF2-40B4-BE49-F238E27FC236}">
                <a16:creationId xmlns:a16="http://schemas.microsoft.com/office/drawing/2014/main" id="{AA1390E9-916B-8F6B-C4C7-E4A452551067}"/>
              </a:ext>
            </a:extLst>
          </p:cNvPr>
          <p:cNvPicPr>
            <a:picLocks noChangeAspect="1"/>
          </p:cNvPicPr>
          <p:nvPr/>
        </p:nvPicPr>
        <p:blipFill>
          <a:blip r:embed="rId4">
            <a:extLst>
              <a:ext uri="{BEBA8EAE-BF5A-486C-A8C5-ECC9F3942E4B}">
                <a14:imgProps xmlns:a14="http://schemas.microsoft.com/office/drawing/2010/main">
                  <a14:imgLayer r:embed="rId5">
                    <a14:imgEffect>
                      <a14:artisticPhotocopy trans="10000"/>
                    </a14:imgEffect>
                  </a14:imgLayer>
                </a14:imgProps>
              </a:ext>
              <a:ext uri="{28A0092B-C50C-407E-A947-70E740481C1C}">
                <a14:useLocalDpi xmlns:a14="http://schemas.microsoft.com/office/drawing/2010/main" val="0"/>
              </a:ext>
            </a:extLst>
          </a:blip>
          <a:stretch>
            <a:fillRect/>
          </a:stretch>
        </p:blipFill>
        <p:spPr>
          <a:xfrm rot="16200000">
            <a:off x="6645215" y="204307"/>
            <a:ext cx="7641466" cy="6636954"/>
          </a:xfrm>
          <a:prstGeom prst="rect">
            <a:avLst/>
          </a:prstGeom>
        </p:spPr>
      </p:pic>
      <p:sp>
        <p:nvSpPr>
          <p:cNvPr id="2" name="Title 1">
            <a:extLst>
              <a:ext uri="{FF2B5EF4-FFF2-40B4-BE49-F238E27FC236}">
                <a16:creationId xmlns:a16="http://schemas.microsoft.com/office/drawing/2014/main" id="{77FA9B82-0B80-C24E-6C70-3D556A95B50C}"/>
              </a:ext>
            </a:extLst>
          </p:cNvPr>
          <p:cNvSpPr>
            <a:spLocks noGrp="1"/>
          </p:cNvSpPr>
          <p:nvPr>
            <p:ph type="title"/>
          </p:nvPr>
        </p:nvSpPr>
        <p:spPr>
          <a:xfrm>
            <a:off x="838200" y="-3"/>
            <a:ext cx="10515600" cy="1325563"/>
          </a:xfrm>
        </p:spPr>
        <p:txBody>
          <a:bodyPr>
            <a:normAutofit/>
          </a:bodyPr>
          <a:lstStyle/>
          <a:p>
            <a:pPr algn="ctr"/>
            <a:r>
              <a:rPr lang="en-US" sz="3600" b="1" u="none" strike="noStrike" dirty="0">
                <a:effectLst/>
                <a:latin typeface="Gotham Bold" pitchFamily="2" charset="0"/>
              </a:rPr>
              <a:t>Using the ACT Matrix</a:t>
            </a:r>
            <a:endParaRPr lang="en-US" sz="3600" b="1" dirty="0">
              <a:latin typeface="Gotham Bold" pitchFamily="2" charset="0"/>
            </a:endParaRPr>
          </a:p>
        </p:txBody>
      </p:sp>
      <p:pic>
        <p:nvPicPr>
          <p:cNvPr id="6" name="Online Media 5" descr="The ACT Matrix | Acceptance &amp; Commitment Therapy | ABA">
            <a:hlinkClick r:id="" action="ppaction://media"/>
            <a:extLst>
              <a:ext uri="{FF2B5EF4-FFF2-40B4-BE49-F238E27FC236}">
                <a16:creationId xmlns:a16="http://schemas.microsoft.com/office/drawing/2014/main" id="{514FF901-A6ED-1195-ADFB-866562FA2F7F}"/>
              </a:ext>
            </a:extLst>
          </p:cNvPr>
          <p:cNvPicPr>
            <a:picLocks noRot="1" noChangeAspect="1"/>
          </p:cNvPicPr>
          <p:nvPr>
            <a:videoFile r:link="rId1"/>
          </p:nvPr>
        </p:nvPicPr>
        <p:blipFill>
          <a:blip r:embed="rId6"/>
          <a:stretch>
            <a:fillRect/>
          </a:stretch>
        </p:blipFill>
        <p:spPr>
          <a:xfrm>
            <a:off x="1903271" y="1060105"/>
            <a:ext cx="8385457" cy="4737783"/>
          </a:xfrm>
          <a:prstGeom prst="rect">
            <a:avLst/>
          </a:prstGeom>
        </p:spPr>
      </p:pic>
      <p:sp>
        <p:nvSpPr>
          <p:cNvPr id="7" name="TextBox 6">
            <a:extLst>
              <a:ext uri="{FF2B5EF4-FFF2-40B4-BE49-F238E27FC236}">
                <a16:creationId xmlns:a16="http://schemas.microsoft.com/office/drawing/2014/main" id="{82FB9278-823D-798D-E65B-4656384F1F7C}"/>
              </a:ext>
            </a:extLst>
          </p:cNvPr>
          <p:cNvSpPr txBox="1"/>
          <p:nvPr/>
        </p:nvSpPr>
        <p:spPr>
          <a:xfrm>
            <a:off x="1964999" y="6252562"/>
            <a:ext cx="8262000" cy="369332"/>
          </a:xfrm>
          <a:prstGeom prst="rect">
            <a:avLst/>
          </a:prstGeom>
          <a:noFill/>
        </p:spPr>
        <p:txBody>
          <a:bodyPr wrap="square">
            <a:spAutoFit/>
          </a:bodyPr>
          <a:lstStyle/>
          <a:p>
            <a:pPr algn="ctr"/>
            <a:r>
              <a:rPr lang="en-US" sz="1800" b="0" i="0" dirty="0">
                <a:solidFill>
                  <a:srgbClr val="000000"/>
                </a:solidFill>
                <a:effectLst/>
                <a:latin typeface="Calibri" panose="020F0502020204030204" pitchFamily="34" charset="0"/>
              </a:rPr>
              <a:t>© University of Central Florida</a:t>
            </a:r>
            <a:endParaRPr lang="en-US" dirty="0"/>
          </a:p>
        </p:txBody>
      </p:sp>
      <p:sp>
        <p:nvSpPr>
          <p:cNvPr id="8" name="TextBox 7">
            <a:extLst>
              <a:ext uri="{FF2B5EF4-FFF2-40B4-BE49-F238E27FC236}">
                <a16:creationId xmlns:a16="http://schemas.microsoft.com/office/drawing/2014/main" id="{2396CA5B-DB9E-21B3-CAD9-0E173802B16C}"/>
              </a:ext>
            </a:extLst>
          </p:cNvPr>
          <p:cNvSpPr txBox="1"/>
          <p:nvPr/>
        </p:nvSpPr>
        <p:spPr>
          <a:xfrm>
            <a:off x="1903271" y="5883230"/>
            <a:ext cx="7895492" cy="369332"/>
          </a:xfrm>
          <a:prstGeom prst="rect">
            <a:avLst/>
          </a:prstGeom>
          <a:noFill/>
        </p:spPr>
        <p:txBody>
          <a:bodyPr wrap="square">
            <a:spAutoFit/>
          </a:bodyPr>
          <a:lstStyle/>
          <a:p>
            <a:pPr algn="ctr"/>
            <a:r>
              <a:rPr lang="en-US" dirty="0">
                <a:solidFill>
                  <a:srgbClr val="004F71"/>
                </a:solidFill>
                <a:latin typeface="Gotham Medium" pitchFamily="2" charset="0"/>
                <a:hlinkClick r:id="rId7"/>
              </a:rPr>
              <a:t>https://www.youtube.com/watch?v=RQ1sVPqwxgw&amp;t</a:t>
            </a:r>
            <a:r>
              <a:rPr lang="en-US">
                <a:solidFill>
                  <a:srgbClr val="004F71"/>
                </a:solidFill>
                <a:latin typeface="Gotham Medium" pitchFamily="2" charset="0"/>
                <a:hlinkClick r:id="rId7"/>
              </a:rPr>
              <a:t>=6s</a:t>
            </a:r>
            <a:r>
              <a:rPr lang="en-US">
                <a:solidFill>
                  <a:srgbClr val="004F71"/>
                </a:solidFill>
                <a:latin typeface="Gotham Medium" pitchFamily="2" charset="0"/>
              </a:rPr>
              <a:t> </a:t>
            </a:r>
            <a:endParaRPr lang="en-US" dirty="0">
              <a:solidFill>
                <a:srgbClr val="004F71"/>
              </a:solidFill>
              <a:latin typeface="Gotham Medium" pitchFamily="2" charset="0"/>
            </a:endParaRPr>
          </a:p>
        </p:txBody>
      </p:sp>
    </p:spTree>
    <p:extLst>
      <p:ext uri="{BB962C8B-B14F-4D97-AF65-F5344CB8AC3E}">
        <p14:creationId xmlns:p14="http://schemas.microsoft.com/office/powerpoint/2010/main" val="2662142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304611c7-b834-4876-a5e6-7499996ddc78" xsi:nil="true"/>
    <Number xmlns="5e3f80e7-3e98-481c-af15-c8743e5934b5" xsi:nil="true"/>
    <lcf76f155ced4ddcb4097134ff3c332f xmlns="5e3f80e7-3e98-481c-af15-c8743e5934b5">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B1BD77A659F3D4690DAB5EFAEECA05C" ma:contentTypeVersion="18" ma:contentTypeDescription="Create a new document." ma:contentTypeScope="" ma:versionID="6a6eae1a492bad0c786c8cf4577b03e3">
  <xsd:schema xmlns:xsd="http://www.w3.org/2001/XMLSchema" xmlns:xs="http://www.w3.org/2001/XMLSchema" xmlns:p="http://schemas.microsoft.com/office/2006/metadata/properties" xmlns:ns2="5e3f80e7-3e98-481c-af15-c8743e5934b5" xmlns:ns3="304611c7-b834-4876-a5e6-7499996ddc78" targetNamespace="http://schemas.microsoft.com/office/2006/metadata/properties" ma:root="true" ma:fieldsID="bda20e6cb9dce9580b955bff9826aba6" ns2:_="" ns3:_="">
    <xsd:import namespace="5e3f80e7-3e98-481c-af15-c8743e5934b5"/>
    <xsd:import namespace="304611c7-b834-4876-a5e6-7499996ddc7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DateTaken" minOccurs="0"/>
                <xsd:element ref="ns2:Number" minOccurs="0"/>
                <xsd:element ref="ns2:MediaLengthInSeconds"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3f80e7-3e98-481c-af15-c8743e5934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ed757968-b5e0-43bf-af52-13bc706514c3" ma:termSetId="09814cd3-568e-fe90-9814-8d621ff8fb84" ma:anchorId="fba54fb3-c3e1-fe81-a776-ca4b69148c4d" ma:open="true" ma:isKeyword="false">
      <xsd:complexType>
        <xsd:sequence>
          <xsd:element ref="pc:Terms" minOccurs="0" maxOccurs="1"/>
        </xsd:sequence>
      </xsd:complexType>
    </xsd:element>
    <xsd:element name="MediaServiceDateTaken" ma:index="21" nillable="true" ma:displayName="MediaServiceDateTaken" ma:hidden="true" ma:internalName="MediaServiceDateTaken" ma:readOnly="true">
      <xsd:simpleType>
        <xsd:restriction base="dms:Text"/>
      </xsd:simpleType>
    </xsd:element>
    <xsd:element name="Number" ma:index="22" nillable="true" ma:displayName="Number" ma:format="Dropdown" ma:internalName="Number" ma:percentage="FALSE">
      <xsd:simpleType>
        <xsd:restriction base="dms:Number"/>
      </xsd:simpleType>
    </xsd:element>
    <xsd:element name="MediaLengthInSeconds" ma:index="23" nillable="true" ma:displayName="MediaLengthInSeconds" ma:hidden="true" ma:internalName="MediaLengthInSeconds" ma:readOnly="true">
      <xsd:simpleType>
        <xsd:restriction base="dms:Unknown"/>
      </xsd:simpleType>
    </xsd:element>
    <xsd:element name="MediaServiceLocation" ma:index="24" nillable="true" ma:displayName="Location" ma:indexed="true" ma:internalName="MediaServiceLocation" ma:readOnly="true">
      <xsd:simpleType>
        <xsd:restriction base="dms:Text"/>
      </xsd:simple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04611c7-b834-4876-a5e6-7499996ddc7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9fcb05b3-adcd-4dad-b11d-9be55efcd715}" ma:internalName="TaxCatchAll" ma:showField="CatchAllData" ma:web="304611c7-b834-4876-a5e6-7499996ddc7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95B5778-60BE-4403-BD4C-9058F2B46EE6}">
  <ds:schemaRefs>
    <ds:schemaRef ds:uri="http://purl.org/dc/elements/1.1/"/>
    <ds:schemaRef ds:uri="http://schemas.microsoft.com/office/2006/documentManagement/types"/>
    <ds:schemaRef ds:uri="http://purl.org/dc/terms/"/>
    <ds:schemaRef ds:uri="304611c7-b834-4876-a5e6-7499996ddc78"/>
    <ds:schemaRef ds:uri="http://schemas.microsoft.com/office/2006/metadata/properties"/>
    <ds:schemaRef ds:uri="http://www.w3.org/XML/1998/namespace"/>
    <ds:schemaRef ds:uri="http://purl.org/dc/dcmitype/"/>
    <ds:schemaRef ds:uri="http://schemas.microsoft.com/office/infopath/2007/PartnerControls"/>
    <ds:schemaRef ds:uri="http://schemas.openxmlformats.org/package/2006/metadata/core-properties"/>
    <ds:schemaRef ds:uri="5e3f80e7-3e98-481c-af15-c8743e5934b5"/>
  </ds:schemaRefs>
</ds:datastoreItem>
</file>

<file path=customXml/itemProps2.xml><?xml version="1.0" encoding="utf-8"?>
<ds:datastoreItem xmlns:ds="http://schemas.openxmlformats.org/officeDocument/2006/customXml" ds:itemID="{027D957D-7D13-4D39-AD2B-D6B24368BA01}">
  <ds:schemaRefs>
    <ds:schemaRef ds:uri="http://schemas.microsoft.com/sharepoint/v3/contenttype/forms"/>
  </ds:schemaRefs>
</ds:datastoreItem>
</file>

<file path=customXml/itemProps3.xml><?xml version="1.0" encoding="utf-8"?>
<ds:datastoreItem xmlns:ds="http://schemas.openxmlformats.org/officeDocument/2006/customXml" ds:itemID="{31EC05B4-77C6-4DF3-AE64-DDC1718511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3f80e7-3e98-481c-af15-c8743e5934b5"/>
    <ds:schemaRef ds:uri="304611c7-b834-4876-a5e6-7499996ddc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21951</TotalTime>
  <Words>1620</Words>
  <Application>Microsoft Macintosh PowerPoint</Application>
  <PresentationFormat>Widescreen</PresentationFormat>
  <Paragraphs>138</Paragraphs>
  <Slides>14</Slides>
  <Notes>12</Notes>
  <HiddenSlides>0</HiddenSlides>
  <MMClips>1</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Calibri Light</vt:lpstr>
      <vt:lpstr>Gotham Black</vt:lpstr>
      <vt:lpstr>Gotham Bold</vt:lpstr>
      <vt:lpstr>Gotham Medium</vt:lpstr>
      <vt:lpstr>Gotham Thin</vt:lpstr>
      <vt:lpstr>Office Theme</vt:lpstr>
      <vt:lpstr>Renew My Mind:  Acceptance &amp; Commitment  Therapy (ACT)</vt:lpstr>
      <vt:lpstr>Important  Disclosures</vt:lpstr>
      <vt:lpstr>Are you signed  up to RenewU?</vt:lpstr>
      <vt:lpstr>Objectives</vt:lpstr>
      <vt:lpstr>What is ACT?</vt:lpstr>
      <vt:lpstr>PowerPoint Presentation</vt:lpstr>
      <vt:lpstr>What are intervention practices?</vt:lpstr>
      <vt:lpstr>Aspects  of  ACT</vt:lpstr>
      <vt:lpstr>Using the ACT Matrix</vt:lpstr>
      <vt:lpstr>Small Group Practice Activities Slide</vt:lpstr>
      <vt:lpstr>PowerPoint Presentation</vt:lpstr>
      <vt:lpstr>Conclusion</vt:lpstr>
      <vt:lpstr>Please Complete the Post-session Survey</vt:lpstr>
      <vt:lpstr>Disclosure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Renew My Mind: Template</dc:title>
  <dc:creator>Monica Bailey</dc:creator>
  <cp:lastModifiedBy>Karla Rosario</cp:lastModifiedBy>
  <cp:revision>20</cp:revision>
  <dcterms:created xsi:type="dcterms:W3CDTF">2023-07-29T19:26:57Z</dcterms:created>
  <dcterms:modified xsi:type="dcterms:W3CDTF">2024-01-08T23:42:31Z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0x0101004B1BD77A659F3D4690DAB5EFAEECA05C</vt:lpwstr>
  </property>
  <property fmtid="{D5CDD505-2E9C-101B-9397-08002B2CF9AE}" pid="3" name="MediaServiceImageTags">
    <vt:lpwstr/>
  </property>
</Properties>
</file>